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794" r:id="rId2"/>
    <p:sldId id="823" r:id="rId3"/>
    <p:sldId id="795" r:id="rId4"/>
    <p:sldId id="796" r:id="rId5"/>
    <p:sldId id="824" r:id="rId6"/>
    <p:sldId id="825" r:id="rId7"/>
    <p:sldId id="826" r:id="rId8"/>
    <p:sldId id="830" r:id="rId9"/>
    <p:sldId id="829" r:id="rId10"/>
    <p:sldId id="828" r:id="rId11"/>
    <p:sldId id="831" r:id="rId12"/>
    <p:sldId id="832" r:id="rId13"/>
    <p:sldId id="833" r:id="rId14"/>
    <p:sldId id="834" r:id="rId15"/>
    <p:sldId id="798" r:id="rId16"/>
    <p:sldId id="835" r:id="rId17"/>
    <p:sldId id="838" r:id="rId18"/>
    <p:sldId id="803" r:id="rId19"/>
    <p:sldId id="804" r:id="rId20"/>
    <p:sldId id="805" r:id="rId21"/>
    <p:sldId id="808" r:id="rId22"/>
    <p:sldId id="839" r:id="rId23"/>
    <p:sldId id="840" r:id="rId24"/>
    <p:sldId id="809" r:id="rId25"/>
    <p:sldId id="841" r:id="rId26"/>
    <p:sldId id="842" r:id="rId27"/>
    <p:sldId id="843" r:id="rId28"/>
    <p:sldId id="844" r:id="rId29"/>
    <p:sldId id="817" r:id="rId30"/>
    <p:sldId id="818" r:id="rId31"/>
    <p:sldId id="84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ser Khan" initials="Y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991B1E"/>
    <a:srgbClr val="AFEBFF"/>
    <a:srgbClr val="FFAAAA"/>
    <a:srgbClr val="E3B7F1"/>
    <a:srgbClr val="C6D4FF"/>
    <a:srgbClr val="C5FFC5"/>
    <a:srgbClr val="05274E"/>
    <a:srgbClr val="B0C3FF"/>
    <a:srgbClr val="FFF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69379" autoAdjust="0"/>
  </p:normalViewPr>
  <p:slideViewPr>
    <p:cSldViewPr snapToGrid="0">
      <p:cViewPr varScale="1">
        <p:scale>
          <a:sx n="74" d="100"/>
          <a:sy n="74" d="100"/>
        </p:scale>
        <p:origin x="2364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856"/>
    </p:cViewPr>
  </p:sorterViewPr>
  <p:notesViewPr>
    <p:cSldViewPr snapToGrid="0">
      <p:cViewPr varScale="1">
        <p:scale>
          <a:sx n="65" d="100"/>
          <a:sy n="65" d="100"/>
        </p:scale>
        <p:origin x="257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E6E90-D057-4D0D-B992-091951C9891F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6554-DBE6-4CB7-8C9A-72353E7B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98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82251-0160-4469-ACEE-303A5D4B083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6E40-D1A4-4189-B190-F9CD7DFE8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6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8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2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8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C60BECE-557F-4952-BC37-9040A86B0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6" t="22101" r="5881" b="20208"/>
          <a:stretch/>
        </p:blipFill>
        <p:spPr>
          <a:xfrm>
            <a:off x="10788202" y="0"/>
            <a:ext cx="1352283" cy="7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1B1E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ENiVwk8idM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C49B-9325-4F28-84AA-EF211837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966" y="1150200"/>
            <a:ext cx="6194065" cy="961565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ECE 105: Introduction to Electrical Engineerin</a:t>
            </a:r>
            <a:r>
              <a:rPr lang="en-US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D5305-B3D3-4E24-9167-6DC65918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811" y="3477445"/>
            <a:ext cx="5590376" cy="223035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T Sans" panose="020B0503020203020204" pitchFamily="34" charset="0"/>
              </a:rPr>
              <a:t>Lecture 2</a:t>
            </a:r>
          </a:p>
          <a:p>
            <a:r>
              <a:rPr lang="en-US" sz="2800" dirty="0">
                <a:latin typeface="PT Sans" panose="020B0503020203020204" pitchFamily="34" charset="0"/>
              </a:rPr>
              <a:t>System design and intro to Arduino</a:t>
            </a:r>
          </a:p>
          <a:p>
            <a:r>
              <a:rPr lang="en-US" sz="2800" dirty="0"/>
              <a:t>Yasser Khan</a:t>
            </a:r>
          </a:p>
          <a:p>
            <a:r>
              <a:rPr lang="en-US" sz="2800" dirty="0" err="1">
                <a:latin typeface="PT Sans" panose="020B0503020203020204" pitchFamily="34" charset="0"/>
              </a:rPr>
              <a:t>Rehan</a:t>
            </a:r>
            <a:r>
              <a:rPr lang="en-US" sz="2800" dirty="0">
                <a:latin typeface="PT Sans" panose="020B0503020203020204" pitchFamily="34" charset="0"/>
              </a:rPr>
              <a:t> Kapadia</a:t>
            </a:r>
          </a:p>
        </p:txBody>
      </p:sp>
    </p:spTree>
    <p:extLst>
      <p:ext uri="{BB962C8B-B14F-4D97-AF65-F5344CB8AC3E}">
        <p14:creationId xmlns:p14="http://schemas.microsoft.com/office/powerpoint/2010/main" val="350551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A600-8CD7-983D-5808-CE1A04CF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charge –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0B4B7-5113-7841-3FC4-900062031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Diagram of a diagram of a charge and discharge&#10;&#10;Description automatically generated with medium confidence">
            <a:extLst>
              <a:ext uri="{FF2B5EF4-FFF2-40B4-BE49-F238E27FC236}">
                <a16:creationId xmlns:a16="http://schemas.microsoft.com/office/drawing/2014/main" id="{0291F610-812B-8D0A-E6C8-0CF53324E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253" y="292101"/>
            <a:ext cx="3932603" cy="1648547"/>
          </a:xfrm>
          <a:prstGeom prst="rect">
            <a:avLst/>
          </a:prstGeom>
        </p:spPr>
      </p:pic>
      <p:pic>
        <p:nvPicPr>
          <p:cNvPr id="8" name="Picture 7" descr="A diagram of a battery&#10;&#10;Description automatically generated">
            <a:extLst>
              <a:ext uri="{FF2B5EF4-FFF2-40B4-BE49-F238E27FC236}">
                <a16:creationId xmlns:a16="http://schemas.microsoft.com/office/drawing/2014/main" id="{CCD3400C-B332-2E64-85E9-2D5796722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582" y="2544919"/>
            <a:ext cx="6510947" cy="3178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494FC4-7C55-0CC3-FB9F-9692B195FAC4}"/>
              </a:ext>
            </a:extLst>
          </p:cNvPr>
          <p:cNvSpPr txBox="1"/>
          <p:nvPr/>
        </p:nvSpPr>
        <p:spPr>
          <a:xfrm>
            <a:off x="187960" y="1116374"/>
            <a:ext cx="4749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Current is the rate at which electrons flow past a point in a complete electrical circuit. At its most basic, </a:t>
            </a:r>
            <a:r>
              <a:rPr lang="en-US" sz="20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current = flow.</a:t>
            </a:r>
            <a:endParaRPr lang="en-US" sz="2000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PT Sans" panose="020B0503020203020204" pitchFamily="34" charset="0"/>
            </a:endParaRPr>
          </a:p>
          <a:p>
            <a:pPr algn="l"/>
            <a:r>
              <a:rPr lang="en-US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An </a:t>
            </a:r>
            <a:r>
              <a:rPr lang="en-US" sz="20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ampere</a:t>
            </a:r>
            <a:r>
              <a:rPr lang="en-US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 (AM-pir), or </a:t>
            </a:r>
            <a:r>
              <a:rPr lang="en-US" sz="20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amp</a:t>
            </a:r>
            <a:r>
              <a:rPr lang="en-US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, is the international unit used for measuring current. It expresses the quantity of electrons (sometimes called "electrical charge") flowing past a point in a circuit over a given time.</a:t>
            </a:r>
          </a:p>
          <a:p>
            <a:pPr algn="l"/>
            <a:r>
              <a:rPr lang="en-US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A current of 1 ampere means that 1 </a:t>
            </a:r>
            <a:r>
              <a:rPr lang="en-US" sz="20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coulomb</a:t>
            </a:r>
            <a:r>
              <a:rPr lang="en-US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 of electrons—that's 6.24 billion </a:t>
            </a:r>
            <a:r>
              <a:rPr lang="en-US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billion</a:t>
            </a:r>
            <a:r>
              <a:rPr lang="en-US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 (6.24 x 10</a:t>
            </a:r>
            <a:r>
              <a:rPr lang="en-US" sz="2000" b="0" i="0" baseline="3000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18</a:t>
            </a:r>
            <a:r>
              <a:rPr lang="en-US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) electrons—is moving past a single point in a circuit in 1 second. </a:t>
            </a:r>
          </a:p>
        </p:txBody>
      </p:sp>
    </p:spTree>
    <p:extLst>
      <p:ext uri="{BB962C8B-B14F-4D97-AF65-F5344CB8AC3E}">
        <p14:creationId xmlns:p14="http://schemas.microsoft.com/office/powerpoint/2010/main" val="133969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F35A-06FB-DD17-8C55-30F1F675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voltage / increasing water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0CDD5-E77E-6C66-908D-24A4A55D8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11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Diagram of a diagram of a water system&#10;&#10;Description automatically generated">
            <a:extLst>
              <a:ext uri="{FF2B5EF4-FFF2-40B4-BE49-F238E27FC236}">
                <a16:creationId xmlns:a16="http://schemas.microsoft.com/office/drawing/2014/main" id="{4EFD816E-E138-774F-9C6C-A6F7F865C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86" y="982881"/>
            <a:ext cx="9470227" cy="52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0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3F46-044E-6AD7-8AA5-7E16AF48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difference</a:t>
            </a:r>
          </a:p>
        </p:txBody>
      </p:sp>
      <p:pic>
        <p:nvPicPr>
          <p:cNvPr id="6" name="Content Placeholder 5" descr="A collage of diagrams with numbers and symbols&#10;&#10;Description automatically generated">
            <a:extLst>
              <a:ext uri="{FF2B5EF4-FFF2-40B4-BE49-F238E27FC236}">
                <a16:creationId xmlns:a16="http://schemas.microsoft.com/office/drawing/2014/main" id="{F944294D-03C9-56ED-1CC7-1B3E39D32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8" b="49862"/>
          <a:stretch/>
        </p:blipFill>
        <p:spPr>
          <a:xfrm>
            <a:off x="391023" y="1350044"/>
            <a:ext cx="4698529" cy="43751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976B-AB00-4871-3E4C-C9DFD9EF7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12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775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5034-9177-032D-3785-E2C0CB31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FBA56-7EE0-C26E-D170-77B03EE73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13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a cylinder and a diagram of electrical components&#10;&#10;Description automatically generated">
            <a:extLst>
              <a:ext uri="{FF2B5EF4-FFF2-40B4-BE49-F238E27FC236}">
                <a16:creationId xmlns:a16="http://schemas.microsoft.com/office/drawing/2014/main" id="{2D8F120C-1D96-907F-BE68-D327E9204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" y="1241029"/>
            <a:ext cx="3079290" cy="4976891"/>
          </a:xfrm>
          <a:prstGeom prst="rect">
            <a:avLst/>
          </a:prstGeom>
        </p:spPr>
      </p:pic>
      <p:pic>
        <p:nvPicPr>
          <p:cNvPr id="10" name="Picture 9" descr="A diagram of a wire&#10;&#10;Description automatically generated">
            <a:extLst>
              <a:ext uri="{FF2B5EF4-FFF2-40B4-BE49-F238E27FC236}">
                <a16:creationId xmlns:a16="http://schemas.microsoft.com/office/drawing/2014/main" id="{388F3BAC-AC9C-FFCF-94CA-B93613E75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21"/>
          <a:stretch/>
        </p:blipFill>
        <p:spPr>
          <a:xfrm>
            <a:off x="4517688" y="3075136"/>
            <a:ext cx="6933396" cy="31427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4CE96-42B2-0924-3852-412522912704}"/>
              </a:ext>
            </a:extLst>
          </p:cNvPr>
          <p:cNvSpPr txBox="1"/>
          <p:nvPr/>
        </p:nvSpPr>
        <p:spPr>
          <a:xfrm>
            <a:off x="4890666" y="1139429"/>
            <a:ext cx="61874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PT Sans" panose="020B0503020203020204" pitchFamily="34" charset="0"/>
              </a:rPr>
              <a:t>Resistance is a measure of the opposition to the flow of current in an electrical circuit. It is influenced by the material's properties, length, cross-sectional area, and temperature.</a:t>
            </a:r>
            <a:endParaRPr lang="en-US" sz="2400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027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4D8B-137A-5D8C-4B86-157BC5A3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Ohm’s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4E4AB-946A-1AD3-CE5F-7FDFC59AA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0060A4F9-A910-EF55-C755-F46240454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10"/>
          <a:stretch/>
        </p:blipFill>
        <p:spPr>
          <a:xfrm>
            <a:off x="572201" y="1603914"/>
            <a:ext cx="3258119" cy="3150965"/>
          </a:xfrm>
          <a:prstGeom prst="rect">
            <a:avLst/>
          </a:prstGeom>
        </p:spPr>
      </p:pic>
      <p:pic>
        <p:nvPicPr>
          <p:cNvPr id="8" name="Picture 7" descr="Cartoon of people pulling a rope&#10;&#10;Description automatically generated with medium confidence">
            <a:extLst>
              <a:ext uri="{FF2B5EF4-FFF2-40B4-BE49-F238E27FC236}">
                <a16:creationId xmlns:a16="http://schemas.microsoft.com/office/drawing/2014/main" id="{C23972F4-F9DC-1DB0-C0D7-08C097550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1064181"/>
            <a:ext cx="6854548" cy="47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43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7CE7-3137-D7AE-ABB7-34951DFF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Ohm’s law</a:t>
            </a:r>
          </a:p>
        </p:txBody>
      </p:sp>
      <p:pic>
        <p:nvPicPr>
          <p:cNvPr id="6" name="Content Placeholder 5" descr="A black arrow pointing to a white background&#10;&#10;Description automatically generated">
            <a:extLst>
              <a:ext uri="{FF2B5EF4-FFF2-40B4-BE49-F238E27FC236}">
                <a16:creationId xmlns:a16="http://schemas.microsoft.com/office/drawing/2014/main" id="{D06A7300-19D2-5282-2AF8-06A2377E7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1" y="1334243"/>
            <a:ext cx="9490250" cy="41895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38E3F-5B4A-98C3-99FE-A2580FF0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15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2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F34D-20BC-164C-06FA-2DB01203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BA239-023B-CD61-DA07-F92C1481F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16</a:t>
            </a:fld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DA9263-F3F0-956A-7C06-56D0E582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80" y="819785"/>
            <a:ext cx="10515600" cy="584200"/>
          </a:xfrm>
        </p:spPr>
        <p:txBody>
          <a:bodyPr/>
          <a:lstStyle/>
          <a:p>
            <a:r>
              <a:rPr lang="en-US" dirty="0"/>
              <a:t>https://www.calculator.net/resistor-calculator.html</a:t>
            </a:r>
          </a:p>
        </p:txBody>
      </p:sp>
      <p:pic>
        <p:nvPicPr>
          <p:cNvPr id="13" name="Picture 12" descr="A screenshot of a calculator&#10;&#10;Description automatically generated">
            <a:extLst>
              <a:ext uri="{FF2B5EF4-FFF2-40B4-BE49-F238E27FC236}">
                <a16:creationId xmlns:a16="http://schemas.microsoft.com/office/drawing/2014/main" id="{786AA61D-EF5F-BD6A-B06B-FB80DABBC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87" y="1479366"/>
            <a:ext cx="6241025" cy="46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3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F34D-20BC-164C-06FA-2DB01203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pic>
        <p:nvPicPr>
          <p:cNvPr id="6" name="Content Placeholder 5" descr="A diagram of different electronic components&#10;&#10;Description automatically generated">
            <a:extLst>
              <a:ext uri="{FF2B5EF4-FFF2-40B4-BE49-F238E27FC236}">
                <a16:creationId xmlns:a16="http://schemas.microsoft.com/office/drawing/2014/main" id="{0F9EA43C-6197-8026-6982-C71FB27AD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0" y="1398988"/>
            <a:ext cx="10252454" cy="33152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BA239-023B-CD61-DA07-F92C1481F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17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3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81E0-602F-FCAB-3DDA-B896D25E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back to the touchscreen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BE822-8282-453B-9FA1-9E6572533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18</a:t>
            </a:fld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704CA-6932-6100-94E6-7909FD47D210}"/>
              </a:ext>
            </a:extLst>
          </p:cNvPr>
          <p:cNvSpPr txBox="1"/>
          <p:nvPr/>
        </p:nvSpPr>
        <p:spPr>
          <a:xfrm>
            <a:off x="3609020" y="1186554"/>
            <a:ext cx="24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Build a sensor that can detect touch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1172AD-5795-DBE6-D1AC-5404373F3915}"/>
              </a:ext>
            </a:extLst>
          </p:cNvPr>
          <p:cNvSpPr/>
          <p:nvPr/>
        </p:nvSpPr>
        <p:spPr>
          <a:xfrm>
            <a:off x="3944076" y="2357901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9575C1-ABFD-4AA3-6F86-5DC49851480A}"/>
              </a:ext>
            </a:extLst>
          </p:cNvPr>
          <p:cNvSpPr/>
          <p:nvPr/>
        </p:nvSpPr>
        <p:spPr>
          <a:xfrm>
            <a:off x="4914908" y="235260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B92898-B842-4F9D-6393-C8F29E056C7E}"/>
              </a:ext>
            </a:extLst>
          </p:cNvPr>
          <p:cNvSpPr/>
          <p:nvPr/>
        </p:nvSpPr>
        <p:spPr>
          <a:xfrm>
            <a:off x="5834279" y="2352604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3542F8-F481-FCB7-4922-48BA154F92B9}"/>
              </a:ext>
            </a:extLst>
          </p:cNvPr>
          <p:cNvSpPr/>
          <p:nvPr/>
        </p:nvSpPr>
        <p:spPr>
          <a:xfrm>
            <a:off x="3944076" y="3314992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19D7B8-5EDA-9446-B63E-ED24202A37F9}"/>
              </a:ext>
            </a:extLst>
          </p:cNvPr>
          <p:cNvSpPr/>
          <p:nvPr/>
        </p:nvSpPr>
        <p:spPr>
          <a:xfrm>
            <a:off x="4914908" y="3309696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F56993-C288-C4CE-9A45-668269EC8766}"/>
              </a:ext>
            </a:extLst>
          </p:cNvPr>
          <p:cNvSpPr/>
          <p:nvPr/>
        </p:nvSpPr>
        <p:spPr>
          <a:xfrm>
            <a:off x="5834279" y="330969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F53DB7-0DC4-2373-AE6B-1C27212ADE76}"/>
              </a:ext>
            </a:extLst>
          </p:cNvPr>
          <p:cNvSpPr/>
          <p:nvPr/>
        </p:nvSpPr>
        <p:spPr>
          <a:xfrm>
            <a:off x="3944076" y="4265351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3518C5-02C0-38A2-01FF-1D1ADA75EC01}"/>
              </a:ext>
            </a:extLst>
          </p:cNvPr>
          <p:cNvSpPr/>
          <p:nvPr/>
        </p:nvSpPr>
        <p:spPr>
          <a:xfrm>
            <a:off x="4914908" y="426005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D5123FD-2DFE-FD14-B7A3-38AC9BED7BBF}"/>
              </a:ext>
            </a:extLst>
          </p:cNvPr>
          <p:cNvSpPr/>
          <p:nvPr/>
        </p:nvSpPr>
        <p:spPr>
          <a:xfrm>
            <a:off x="5834279" y="4260054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66BD37-37EF-5C20-E762-27F01FC04EFB}"/>
              </a:ext>
            </a:extLst>
          </p:cNvPr>
          <p:cNvGrpSpPr/>
          <p:nvPr/>
        </p:nvGrpSpPr>
        <p:grpSpPr>
          <a:xfrm>
            <a:off x="3999361" y="2624265"/>
            <a:ext cx="172212" cy="668927"/>
            <a:chOff x="8211666" y="3118485"/>
            <a:chExt cx="208434" cy="80962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C57C2F-7EA7-A501-9511-6893D8422D02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A88877E-3C87-EAA5-2380-285F58A75FBB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7A7EDE-859F-8897-946C-9EBFB21D2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960456-79EC-F25A-F389-1EE8FFD284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C4BD96-0154-5A5F-0B35-F45E8A7E8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89FBC1-0F57-6D63-F0A1-6E7303DC55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C0C2CD-F53E-8080-945A-B0A7B14A65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16B2DE-DFB4-52FD-C3D0-A49AE7C41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E11559-A6B2-A57A-D6D1-22F910374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643BD2-7110-97A9-6A8F-F7CD04C6DB92}"/>
              </a:ext>
            </a:extLst>
          </p:cNvPr>
          <p:cNvGrpSpPr/>
          <p:nvPr/>
        </p:nvGrpSpPr>
        <p:grpSpPr>
          <a:xfrm>
            <a:off x="4952257" y="2617763"/>
            <a:ext cx="172212" cy="668927"/>
            <a:chOff x="8211666" y="3118485"/>
            <a:chExt cx="208434" cy="80962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71E4F05-9510-E81B-D93C-193E4BEAC0C9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5B362F-2122-2608-0430-34D663D59DA7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68F33F-DF5D-6429-E42D-69EAD5E4B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15C88E-B4E9-7A14-1FF1-C447E3A90C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D5A2C-62A1-74DA-AE92-8D59E06E33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4E2ABC4-0BEA-6648-7BD4-AC330F2F1E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A7453B-1EBB-9905-FA5D-039DD1133A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9E852F0-87AA-1C62-9F05-2C318CD9B0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949254F-991C-407D-F9D5-1E12F5F7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208462-E0A2-9A16-FCC5-00DF5A0F5837}"/>
              </a:ext>
            </a:extLst>
          </p:cNvPr>
          <p:cNvGrpSpPr/>
          <p:nvPr/>
        </p:nvGrpSpPr>
        <p:grpSpPr>
          <a:xfrm>
            <a:off x="5882926" y="2609619"/>
            <a:ext cx="172212" cy="668927"/>
            <a:chOff x="8211666" y="3118485"/>
            <a:chExt cx="208434" cy="80962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FA31F6-2713-E0F1-7D5A-0374C7E8DA0D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594A0E-B87E-7CD2-F43A-D02D8CCF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2F9029A-0F8F-4384-1E98-8B8F585FB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E859AD-9CBD-D2ED-C8EE-3152621A8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02F4CD8-4DF5-DF85-AC39-E27408210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28499D-AFCE-AE73-CB19-BB5C0F19B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BB4204E-B88A-CF20-659A-62FFC15B8D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536D7F1-8032-071F-FFEF-09F63704E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125ABC3-C0DA-90EA-E29E-1C7291F27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A556C07-89F7-083D-374B-FEDB8DADEEBC}"/>
              </a:ext>
            </a:extLst>
          </p:cNvPr>
          <p:cNvGrpSpPr/>
          <p:nvPr/>
        </p:nvGrpSpPr>
        <p:grpSpPr>
          <a:xfrm>
            <a:off x="3993526" y="3562973"/>
            <a:ext cx="172212" cy="668927"/>
            <a:chOff x="8211666" y="3118485"/>
            <a:chExt cx="208434" cy="809625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B622E2-EF19-6242-C329-D69DEC841290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5C35377-C276-727D-32E7-457A2C74556F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B7172F5-F829-37E1-9B13-DA9DC68769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F37B0E8-6AC7-A0E2-32B4-A3DB5887AF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047AB99-91AE-8AEB-B723-F3B8D0BF7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D3FDFD9-D3B2-4A4F-2E48-90A369BBDB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47FA4A7-1127-40FC-E175-47DAC8249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7901497-F1C2-CEDE-AC7D-5C9F71187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B733253-9B8A-51A3-6899-F3DA15ADF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0C247EE-6E35-33FC-EF2C-19043825C101}"/>
              </a:ext>
            </a:extLst>
          </p:cNvPr>
          <p:cNvGrpSpPr/>
          <p:nvPr/>
        </p:nvGrpSpPr>
        <p:grpSpPr>
          <a:xfrm>
            <a:off x="4946422" y="3556471"/>
            <a:ext cx="172212" cy="668927"/>
            <a:chOff x="8211666" y="3118485"/>
            <a:chExt cx="208434" cy="809625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F9A787-ED4E-3AA7-0BF2-EC2EE098275F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E545058-5477-7472-3EC7-76D5AF3CC66C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4631859-6E65-4185-274B-5226D734D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7AC0614-EEC7-7980-CAFD-08225E1368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2ECFDB-10AB-106C-ABAE-33ABC272D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27CA3FF-6B2D-93E3-5646-BEA133D2C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DBF3B12-28B4-53BC-AEF5-56C74816B6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26C4531-4861-4683-8BCD-44CA21E93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D9DA10B-A695-3E3A-DA0D-54B8C4E70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A720DB0-50C9-5DC4-6A1D-4C42418FAD90}"/>
              </a:ext>
            </a:extLst>
          </p:cNvPr>
          <p:cNvGrpSpPr/>
          <p:nvPr/>
        </p:nvGrpSpPr>
        <p:grpSpPr>
          <a:xfrm>
            <a:off x="5877091" y="3548327"/>
            <a:ext cx="172212" cy="668927"/>
            <a:chOff x="8211666" y="3118485"/>
            <a:chExt cx="208434" cy="80962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FEE0CD-0AA9-DA1B-9877-1E9BCA34D90F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3DD1245-9726-A822-60D1-0C0ADE2D6737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6844ABB-233A-4426-90E0-B98315D9BC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DE5BF98-C10F-7721-E3B3-1B289A13A5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4F3EE8E-3CE3-6102-6A16-2069BB736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43DA876-1738-7B1C-62B3-27A1988E25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0E2D1A4-656A-41C5-467E-D2A166BEDE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99A9DD-985B-2172-072C-2E12E0777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DDE59DB-A3C3-456E-0B5F-136551D10A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E06A6FC-D955-38A6-D013-1AE441896EDE}"/>
              </a:ext>
            </a:extLst>
          </p:cNvPr>
          <p:cNvGrpSpPr/>
          <p:nvPr/>
        </p:nvGrpSpPr>
        <p:grpSpPr>
          <a:xfrm rot="5400000">
            <a:off x="4466841" y="2141595"/>
            <a:ext cx="172212" cy="668927"/>
            <a:chOff x="8211666" y="3118485"/>
            <a:chExt cx="208434" cy="809625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B950E06-C728-5C2A-C507-F0151C70BF7C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E6B1BBB-A566-289D-D455-6041B74A1196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E254DA8-133E-ACBB-0A22-2717091EE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4D05C01-62A2-AAEB-5D25-8A5DC63121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62DEFEF-3A5B-4DB1-BE45-3270C7610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A7BD125-E971-450A-EFA6-CF5A0C4D2E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AA47D5F-0A7F-3843-4B16-3B6A340F31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2D20F96-ED44-9AC5-0BF1-B934C7DAB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9EA7187-DE1D-A703-0AAB-05CF4D1E15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F82D26C-A9D1-91FE-C303-5919059064E6}"/>
              </a:ext>
            </a:extLst>
          </p:cNvPr>
          <p:cNvGrpSpPr/>
          <p:nvPr/>
        </p:nvGrpSpPr>
        <p:grpSpPr>
          <a:xfrm rot="5400000">
            <a:off x="5413709" y="2141596"/>
            <a:ext cx="172212" cy="668927"/>
            <a:chOff x="8211666" y="3118485"/>
            <a:chExt cx="208434" cy="809625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09DB1DC-01A0-1619-E6CD-5E4BC7CB327C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9855C61-29EB-85B4-6204-13253A4037C3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E1D1A8F-5380-4A3A-1702-79A76A663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47E2539-FBF0-D8B7-AE2E-6778F54BD8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61C367D-4A5B-5BBA-6B26-73FD1C7FF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A89833C-6E20-D5A4-86F4-C5A1682B8D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ED5B4C5-65E9-8804-1E8F-ECACE1F807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2A8354C-B1A2-DE50-7B2E-A9B1D61B1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EC69543-510F-33F8-E989-5B037FE04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47CCA8C-D738-D1D4-C0A2-E796A123DDBE}"/>
              </a:ext>
            </a:extLst>
          </p:cNvPr>
          <p:cNvGrpSpPr/>
          <p:nvPr/>
        </p:nvGrpSpPr>
        <p:grpSpPr>
          <a:xfrm rot="5400000">
            <a:off x="4453093" y="3116523"/>
            <a:ext cx="172212" cy="668927"/>
            <a:chOff x="8211666" y="3118485"/>
            <a:chExt cx="208434" cy="809625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D441047-C49C-BBC2-3A80-728503013FCE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180A0F2-283D-655F-DB6D-573165B0AAB3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C1B5A0A-39B9-F28C-8A83-4EE4540F8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8396F5E-B21A-07CE-9A9F-FBD32256D3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1E68214-94B5-568F-CFE3-BAD37ECF2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5A1F9-B1AA-29A4-7BCE-726EA79A1C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6259972-ECC9-EDF8-C256-A28006EC87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BCDADF-A525-1164-D091-60BAD264A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64F2F3-3826-C482-5343-5E03F67E23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8ABB932-C041-53E5-CB05-1C8F06C6D4C7}"/>
              </a:ext>
            </a:extLst>
          </p:cNvPr>
          <p:cNvGrpSpPr/>
          <p:nvPr/>
        </p:nvGrpSpPr>
        <p:grpSpPr>
          <a:xfrm rot="5400000">
            <a:off x="5399961" y="3116524"/>
            <a:ext cx="172212" cy="668927"/>
            <a:chOff x="8211666" y="3118485"/>
            <a:chExt cx="208434" cy="809625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07FE9E-E71C-950F-78EE-65D0984A03A4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EDAF372-10E8-54ED-838C-D40C3C8F1D5B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27D6D69-2F81-3655-2C46-2961BDAC5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70C7D45-0425-C6F5-04ED-5711523C97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F131FB3-EBD2-242B-29E8-2128443A85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F2C5ACD-BD8C-00BC-DBF9-D729E2BDA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DA2BF4-1D4B-097F-06AB-DB3CB2AE03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C7D4AE8-2A91-D985-A56B-4499FDDC9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5583CEB-82F9-D76F-F497-E4105B650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6923E5-6ADA-B933-AE41-1E2802D9AAB6}"/>
              </a:ext>
            </a:extLst>
          </p:cNvPr>
          <p:cNvGrpSpPr/>
          <p:nvPr/>
        </p:nvGrpSpPr>
        <p:grpSpPr>
          <a:xfrm rot="5400000">
            <a:off x="4442877" y="4073947"/>
            <a:ext cx="172212" cy="668927"/>
            <a:chOff x="8211666" y="3118485"/>
            <a:chExt cx="208434" cy="80962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ECFC56E-8F75-EDCF-1682-A3443ABDD1E9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36A2D0C-07E3-B926-ED2C-9A924EF3BB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7A1B78F-8058-C57E-472E-1A5143F43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BCD2EA2-7BB1-F261-9BE5-494E90E118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AD18FF7-A90B-44EC-7FBD-77F309BD9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E7D6789-1789-3780-DEFA-E4D41BBD0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DDC5769-868A-FD0B-073D-47D8C3B94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8702943-CA8B-0B5A-3AAF-80E8055BCE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7448ED5-21B0-1ACE-5DCF-A049DC67B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C2EE6EA-885A-8D45-E83A-BA7BFDAA544A}"/>
              </a:ext>
            </a:extLst>
          </p:cNvPr>
          <p:cNvGrpSpPr/>
          <p:nvPr/>
        </p:nvGrpSpPr>
        <p:grpSpPr>
          <a:xfrm rot="5400000">
            <a:off x="5389745" y="4073948"/>
            <a:ext cx="172212" cy="668927"/>
            <a:chOff x="8211666" y="3118485"/>
            <a:chExt cx="208434" cy="80962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8BBB4AF-D04D-A1B9-FFF0-4288697BFFD2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C5B2D8F-9367-4C9D-0933-8BAB458F01CE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3F418CC-7685-49A0-A7C4-8E1D8D395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831A1E7-7193-6708-9493-D219DC69C6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0329F1-BD50-C4DD-4A53-4358C8427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13EDE8-C1B2-2C12-B5A9-BEAC0D3337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6D39064-9BD8-74D2-989F-D942D0FED5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BC38A31-2E08-1CA2-C9C0-DA3C67054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7849EA8-D0A3-4BF9-5996-40F731136E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F4CFFCB-DDD6-9CEE-618D-45A7A614231C}"/>
              </a:ext>
            </a:extLst>
          </p:cNvPr>
          <p:cNvCxnSpPr>
            <a:cxnSpLocks/>
          </p:cNvCxnSpPr>
          <p:nvPr/>
        </p:nvCxnSpPr>
        <p:spPr>
          <a:xfrm flipV="1">
            <a:off x="3637587" y="2053464"/>
            <a:ext cx="336579" cy="3795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3D87F07-9C69-439D-6EAD-275CEEB19C78}"/>
              </a:ext>
            </a:extLst>
          </p:cNvPr>
          <p:cNvCxnSpPr>
            <a:cxnSpLocks/>
          </p:cNvCxnSpPr>
          <p:nvPr/>
        </p:nvCxnSpPr>
        <p:spPr>
          <a:xfrm flipV="1">
            <a:off x="6154196" y="4532202"/>
            <a:ext cx="123251" cy="138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7292873-BAA2-BFAD-EC56-20E7EDFAE8E0}"/>
              </a:ext>
            </a:extLst>
          </p:cNvPr>
          <p:cNvCxnSpPr>
            <a:cxnSpLocks/>
          </p:cNvCxnSpPr>
          <p:nvPr/>
        </p:nvCxnSpPr>
        <p:spPr>
          <a:xfrm>
            <a:off x="6152604" y="4671185"/>
            <a:ext cx="1758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0CDD00-3A84-B88C-75DA-66184390C6DC}"/>
              </a:ext>
            </a:extLst>
          </p:cNvPr>
          <p:cNvCxnSpPr>
            <a:cxnSpLocks/>
          </p:cNvCxnSpPr>
          <p:nvPr/>
        </p:nvCxnSpPr>
        <p:spPr>
          <a:xfrm>
            <a:off x="6280175" y="4506965"/>
            <a:ext cx="48323" cy="164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A4B8B43-99DD-42DA-5700-B4386B332F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826783" y="2237780"/>
            <a:ext cx="153452" cy="156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CAB0F4-B783-EB73-A3E6-C2D8E7CD20E9}"/>
              </a:ext>
            </a:extLst>
          </p:cNvPr>
          <p:cNvCxnSpPr>
            <a:cxnSpLocks/>
          </p:cNvCxnSpPr>
          <p:nvPr/>
        </p:nvCxnSpPr>
        <p:spPr>
          <a:xfrm>
            <a:off x="6053060" y="4454061"/>
            <a:ext cx="173959" cy="135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D97BC02-4522-F7DC-BBBB-70054BAF4B42}"/>
              </a:ext>
            </a:extLst>
          </p:cNvPr>
          <p:cNvSpPr txBox="1"/>
          <p:nvPr/>
        </p:nvSpPr>
        <p:spPr>
          <a:xfrm>
            <a:off x="3109232" y="1881657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3.3V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02625FD-26BE-6DE6-15E1-BC89FDBCE8BA}"/>
              </a:ext>
            </a:extLst>
          </p:cNvPr>
          <p:cNvSpPr txBox="1"/>
          <p:nvPr/>
        </p:nvSpPr>
        <p:spPr>
          <a:xfrm>
            <a:off x="6000019" y="4728058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GND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61A70C4-F874-CC9C-9C5D-47E30376E773}"/>
              </a:ext>
            </a:extLst>
          </p:cNvPr>
          <p:cNvSpPr txBox="1"/>
          <p:nvPr/>
        </p:nvSpPr>
        <p:spPr>
          <a:xfrm>
            <a:off x="5141387" y="1986782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D097DF2-A906-270A-9D33-220F98BE81C3}"/>
              </a:ext>
            </a:extLst>
          </p:cNvPr>
          <p:cNvSpPr txBox="1"/>
          <p:nvPr/>
        </p:nvSpPr>
        <p:spPr>
          <a:xfrm>
            <a:off x="4232068" y="2010516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F473AA3-487A-2412-CE4C-4B98E5633F62}"/>
              </a:ext>
            </a:extLst>
          </p:cNvPr>
          <p:cNvSpPr txBox="1"/>
          <p:nvPr/>
        </p:nvSpPr>
        <p:spPr>
          <a:xfrm>
            <a:off x="5094083" y="2974213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D0EA265-2425-3813-51C1-515FEEAB8FD8}"/>
              </a:ext>
            </a:extLst>
          </p:cNvPr>
          <p:cNvSpPr txBox="1"/>
          <p:nvPr/>
        </p:nvSpPr>
        <p:spPr>
          <a:xfrm>
            <a:off x="4184764" y="2997947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C2800D1-D058-1867-4765-CD61F9C28DD0}"/>
              </a:ext>
            </a:extLst>
          </p:cNvPr>
          <p:cNvSpPr txBox="1"/>
          <p:nvPr/>
        </p:nvSpPr>
        <p:spPr>
          <a:xfrm>
            <a:off x="5054071" y="3905318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00A3464-5FE1-AF24-207B-7F8D2D1D99B0}"/>
              </a:ext>
            </a:extLst>
          </p:cNvPr>
          <p:cNvSpPr txBox="1"/>
          <p:nvPr/>
        </p:nvSpPr>
        <p:spPr>
          <a:xfrm>
            <a:off x="4144752" y="3929052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AC84BB3-1A3B-6781-FAD9-EEBCBBA6897F}"/>
              </a:ext>
            </a:extLst>
          </p:cNvPr>
          <p:cNvSpPr txBox="1"/>
          <p:nvPr/>
        </p:nvSpPr>
        <p:spPr>
          <a:xfrm>
            <a:off x="3063201" y="2736633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76698DC-18E3-2198-BF1F-DA59C3551F36}"/>
              </a:ext>
            </a:extLst>
          </p:cNvPr>
          <p:cNvSpPr txBox="1"/>
          <p:nvPr/>
        </p:nvSpPr>
        <p:spPr>
          <a:xfrm>
            <a:off x="3038136" y="3748397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6861DC8-EED4-4DB3-99B1-8E28480F68A8}"/>
              </a:ext>
            </a:extLst>
          </p:cNvPr>
          <p:cNvSpPr txBox="1"/>
          <p:nvPr/>
        </p:nvSpPr>
        <p:spPr>
          <a:xfrm>
            <a:off x="6096000" y="2747264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3021DF-7697-7A32-1F4D-5557832A2765}"/>
              </a:ext>
            </a:extLst>
          </p:cNvPr>
          <p:cNvSpPr txBox="1"/>
          <p:nvPr/>
        </p:nvSpPr>
        <p:spPr>
          <a:xfrm>
            <a:off x="6092507" y="3725225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pic>
        <p:nvPicPr>
          <p:cNvPr id="158" name="Picture 15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6EF782CF-DC87-78A8-B6A4-20F20554E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0213" y="2362359"/>
            <a:ext cx="2999952" cy="2248798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50E638F8-F45D-61F5-5CB1-474BB5CC1435}"/>
              </a:ext>
            </a:extLst>
          </p:cNvPr>
          <p:cNvSpPr txBox="1"/>
          <p:nvPr/>
        </p:nvSpPr>
        <p:spPr>
          <a:xfrm>
            <a:off x="6864633" y="1278896"/>
            <a:ext cx="24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Connect to Arduino for processing</a:t>
            </a:r>
          </a:p>
        </p:txBody>
      </p:sp>
    </p:spTree>
    <p:extLst>
      <p:ext uri="{BB962C8B-B14F-4D97-AF65-F5344CB8AC3E}">
        <p14:creationId xmlns:p14="http://schemas.microsoft.com/office/powerpoint/2010/main" val="42344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B046-3554-183B-EFE4-16560AE5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1/a: Breadboarding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7C686-D30F-5D58-B986-ED8257C23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19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B249B2A6-C871-AB2A-8F54-93AC9DC66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38437"/>
            <a:ext cx="5818822" cy="4366846"/>
          </a:xfrm>
          <a:prstGeom prst="rect">
            <a:avLst/>
          </a:prstGeom>
        </p:spPr>
      </p:pic>
      <p:pic>
        <p:nvPicPr>
          <p:cNvPr id="10" name="Picture 9" descr="A circuit board with wires and a black and red cable&#10;&#10;Description automatically generated with medium confidence">
            <a:extLst>
              <a:ext uri="{FF2B5EF4-FFF2-40B4-BE49-F238E27FC236}">
                <a16:creationId xmlns:a16="http://schemas.microsoft.com/office/drawing/2014/main" id="{428057CF-8511-3AFA-4861-5F6628FCB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96000" y="2096260"/>
            <a:ext cx="5405120" cy="28512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15B8B1-BDE1-507A-6F08-718E6F7FFB43}"/>
              </a:ext>
            </a:extLst>
          </p:cNvPr>
          <p:cNvSpPr txBox="1"/>
          <p:nvPr/>
        </p:nvSpPr>
        <p:spPr>
          <a:xfrm>
            <a:off x="179678" y="5781330"/>
            <a:ext cx="7409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The electronic components are inserted in the breadboard to test the prototype circuit </a:t>
            </a:r>
          </a:p>
        </p:txBody>
      </p:sp>
    </p:spTree>
    <p:extLst>
      <p:ext uri="{BB962C8B-B14F-4D97-AF65-F5344CB8AC3E}">
        <p14:creationId xmlns:p14="http://schemas.microsoft.com/office/powerpoint/2010/main" val="369942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200C-54D4-3316-CC7C-4EA7AAD2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engineering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48AA1-879D-91CD-BB63-329D323F8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145DDD8-409B-2561-5F34-ADFD1ABD7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9" y="501920"/>
            <a:ext cx="9579170" cy="2491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F2062-D47E-1115-64EF-77528BB9C3FE}"/>
              </a:ext>
            </a:extLst>
          </p:cNvPr>
          <p:cNvSpPr txBox="1"/>
          <p:nvPr/>
        </p:nvSpPr>
        <p:spPr>
          <a:xfrm>
            <a:off x="292868" y="2894629"/>
            <a:ext cx="2162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Any signal, for example temperature, touch, brain signal, video inputs, etc.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342E4-3BAF-F071-58F5-0CBEBB071CC1}"/>
              </a:ext>
            </a:extLst>
          </p:cNvPr>
          <p:cNvSpPr txBox="1"/>
          <p:nvPr/>
        </p:nvSpPr>
        <p:spPr>
          <a:xfrm>
            <a:off x="2729697" y="3048517"/>
            <a:ext cx="21627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Temperature sensors, resistive touchscreen, brain electrodes, camera, etc.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BAE63-E3E1-C8A2-7FB0-F6ABDA0B3933}"/>
              </a:ext>
            </a:extLst>
          </p:cNvPr>
          <p:cNvSpPr txBox="1"/>
          <p:nvPr/>
        </p:nvSpPr>
        <p:spPr>
          <a:xfrm>
            <a:off x="2729697" y="4833621"/>
            <a:ext cx="2162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Modules in ECE 105: circuits, devices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AAFC2-8208-B2B0-5886-47CA55662F88}"/>
              </a:ext>
            </a:extLst>
          </p:cNvPr>
          <p:cNvSpPr txBox="1"/>
          <p:nvPr/>
        </p:nvSpPr>
        <p:spPr>
          <a:xfrm>
            <a:off x="5531456" y="3048517"/>
            <a:ext cx="2162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Processing circuits, analog and digital computing, etc.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4360A-4881-0223-1543-9861B16D52C0}"/>
              </a:ext>
            </a:extLst>
          </p:cNvPr>
          <p:cNvSpPr txBox="1"/>
          <p:nvPr/>
        </p:nvSpPr>
        <p:spPr>
          <a:xfrm>
            <a:off x="5033172" y="4525845"/>
            <a:ext cx="3159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Modules in ECE 105: biosensor, linear algebra, neural network, optical comm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CBD82-6582-1981-E826-A929C6EEEFB4}"/>
              </a:ext>
            </a:extLst>
          </p:cNvPr>
          <p:cNvSpPr txBox="1"/>
          <p:nvPr/>
        </p:nvSpPr>
        <p:spPr>
          <a:xfrm>
            <a:off x="1649289" y="5903877"/>
            <a:ext cx="3548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PT Sans" panose="020B0503020203020204" pitchFamily="34" charset="0"/>
              </a:rPr>
              <a:t>Industry positions in apple, intel, meta, </a:t>
            </a:r>
            <a:r>
              <a:rPr lang="en-US" sz="2000" dirty="0" err="1">
                <a:solidFill>
                  <a:srgbClr val="0070C0"/>
                </a:solidFill>
                <a:latin typeface="PT Sans" panose="020B0503020203020204" pitchFamily="34" charset="0"/>
              </a:rPr>
              <a:t>neuralink</a:t>
            </a:r>
            <a:r>
              <a:rPr lang="en-US" sz="2000" dirty="0">
                <a:solidFill>
                  <a:srgbClr val="0070C0"/>
                </a:solidFill>
                <a:latin typeface="PT Sans" panose="020B0503020203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PT Sans" panose="020B0503020203020204" pitchFamily="34" charset="0"/>
              </a:rPr>
              <a:t>etc</a:t>
            </a:r>
            <a:endParaRPr lang="en-US" sz="2000" dirty="0">
              <a:solidFill>
                <a:srgbClr val="0070C0"/>
              </a:solidFill>
              <a:latin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30347-2946-32E4-8AE2-36887CAC5A64}"/>
              </a:ext>
            </a:extLst>
          </p:cNvPr>
          <p:cNvSpPr txBox="1"/>
          <p:nvPr/>
        </p:nvSpPr>
        <p:spPr>
          <a:xfrm>
            <a:off x="5120636" y="5903877"/>
            <a:ext cx="3548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PT Sans" panose="020B0503020203020204" pitchFamily="34" charset="0"/>
              </a:rPr>
              <a:t>Industry positions in NVIDIA, Raytheon, Qualcomm, </a:t>
            </a:r>
            <a:r>
              <a:rPr lang="en-US" sz="2000" dirty="0" err="1">
                <a:solidFill>
                  <a:srgbClr val="0070C0"/>
                </a:solidFill>
                <a:latin typeface="PT Sans" panose="020B0503020203020204" pitchFamily="34" charset="0"/>
              </a:rPr>
              <a:t>etc</a:t>
            </a:r>
            <a:endParaRPr lang="en-US" sz="2000" dirty="0">
              <a:solidFill>
                <a:srgbClr val="0070C0"/>
              </a:solidFill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326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848E-EE3C-BA12-1652-11177C6F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1/b: Protoboards</a:t>
            </a:r>
          </a:p>
        </p:txBody>
      </p:sp>
      <p:pic>
        <p:nvPicPr>
          <p:cNvPr id="6" name="Content Placeholder 5" descr="A drawing of a metal plate and a metal rod&#10;&#10;Description automatically generated with medium confidence">
            <a:extLst>
              <a:ext uri="{FF2B5EF4-FFF2-40B4-BE49-F238E27FC236}">
                <a16:creationId xmlns:a16="http://schemas.microsoft.com/office/drawing/2014/main" id="{F52A4D8A-5F14-38F3-AB28-9FF54198C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3" y="865497"/>
            <a:ext cx="6021397" cy="19139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CB1D4-2B24-125D-09BC-C85D6F205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circuit board with wires&#10;&#10;Description automatically generated">
            <a:extLst>
              <a:ext uri="{FF2B5EF4-FFF2-40B4-BE49-F238E27FC236}">
                <a16:creationId xmlns:a16="http://schemas.microsoft.com/office/drawing/2014/main" id="{DA1E86F1-2DEA-E735-6D8D-B853C2C9A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32" y="2663681"/>
            <a:ext cx="6021397" cy="4011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103A74-6A62-DC4E-1CD6-E8789FBF98E7}"/>
              </a:ext>
            </a:extLst>
          </p:cNvPr>
          <p:cNvSpPr txBox="1"/>
          <p:nvPr/>
        </p:nvSpPr>
        <p:spPr>
          <a:xfrm>
            <a:off x="850238" y="3004879"/>
            <a:ext cx="3670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Protoboards are perforated boards with copper plated holes where wire can be connected and soldered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8DB16-EB52-C868-EF31-3D9E82F37998}"/>
              </a:ext>
            </a:extLst>
          </p:cNvPr>
          <p:cNvSpPr txBox="1"/>
          <p:nvPr/>
        </p:nvSpPr>
        <p:spPr>
          <a:xfrm>
            <a:off x="8060356" y="1822480"/>
            <a:ext cx="3670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Yasser’s first protoboard project (2010)</a:t>
            </a:r>
          </a:p>
        </p:txBody>
      </p:sp>
    </p:spTree>
    <p:extLst>
      <p:ext uri="{BB962C8B-B14F-4D97-AF65-F5344CB8AC3E}">
        <p14:creationId xmlns:p14="http://schemas.microsoft.com/office/powerpoint/2010/main" val="1067544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2E30-0216-F533-C468-BBFA6E88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Protoboard soldering and connection</a:t>
            </a:r>
          </a:p>
        </p:txBody>
      </p:sp>
      <p:pic>
        <p:nvPicPr>
          <p:cNvPr id="6" name="Content Placeholder 5" descr="A diagram of a soldering iron&#10;&#10;Description automatically generated">
            <a:extLst>
              <a:ext uri="{FF2B5EF4-FFF2-40B4-BE49-F238E27FC236}">
                <a16:creationId xmlns:a16="http://schemas.microsoft.com/office/drawing/2014/main" id="{A476A70F-2B8F-05B0-3B7F-6FB6C6EAC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8" y="1773424"/>
            <a:ext cx="5928766" cy="35504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71C12-733D-09F1-FAE4-AC5F5F9C2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21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B9CBB21-45A8-71A8-5F2F-E37554C50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74" y="2103629"/>
            <a:ext cx="4724155" cy="26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0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2E30-0216-F533-C468-BBFA6E88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is happening here 🤔?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71C12-733D-09F1-FAE4-AC5F5F9C2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A person working on a circuit board&#10;&#10;Description automatically generated">
            <a:extLst>
              <a:ext uri="{FF2B5EF4-FFF2-40B4-BE49-F238E27FC236}">
                <a16:creationId xmlns:a16="http://schemas.microsoft.com/office/drawing/2014/main" id="{F0325875-69BF-FEA8-5CFF-8881E2237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7704"/>
          <a:stretch/>
        </p:blipFill>
        <p:spPr>
          <a:xfrm>
            <a:off x="3910838" y="884555"/>
            <a:ext cx="4512564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7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D0EE-B414-1813-83E2-99AC48CF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way to hold soldering iron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5A2E7-BE08-8764-49BA-B1F192BDD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23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hand holding a small screwdriver&#10;&#10;Description automatically generated">
            <a:extLst>
              <a:ext uri="{FF2B5EF4-FFF2-40B4-BE49-F238E27FC236}">
                <a16:creationId xmlns:a16="http://schemas.microsoft.com/office/drawing/2014/main" id="{D63D7D59-F95A-8591-0D9F-994334038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2" y="1414462"/>
            <a:ext cx="66198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5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0CF7-B453-8ACC-A9D3-47BFFCF5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old way of making printed circuit 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C97F-4022-D351-8079-09449F103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13" name="Picture 1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7C6D2E2-E825-FD8F-D878-51F519CD7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0" y="1651849"/>
            <a:ext cx="5970360" cy="3696542"/>
          </a:xfrm>
          <a:prstGeom prst="rect">
            <a:avLst/>
          </a:prstGeom>
        </p:spPr>
      </p:pic>
      <p:pic>
        <p:nvPicPr>
          <p:cNvPr id="15" name="Picture 14" descr="A piece of electronic circuit in a plastic container&#10;&#10;Description automatically generated">
            <a:extLst>
              <a:ext uri="{FF2B5EF4-FFF2-40B4-BE49-F238E27FC236}">
                <a16:creationId xmlns:a16="http://schemas.microsoft.com/office/drawing/2014/main" id="{F65CF540-533B-4DDB-9CF6-5C29C031D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54" y="1651849"/>
            <a:ext cx="5558710" cy="3696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04A669-E44C-33EE-418B-D138A2141A98}"/>
              </a:ext>
            </a:extLst>
          </p:cNvPr>
          <p:cNvSpPr txBox="1"/>
          <p:nvPr/>
        </p:nvSpPr>
        <p:spPr>
          <a:xfrm>
            <a:off x="2020239" y="5348391"/>
            <a:ext cx="3670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Ferric chloride etching of copper boards</a:t>
            </a:r>
          </a:p>
        </p:txBody>
      </p:sp>
    </p:spTree>
    <p:extLst>
      <p:ext uri="{BB962C8B-B14F-4D97-AF65-F5344CB8AC3E}">
        <p14:creationId xmlns:p14="http://schemas.microsoft.com/office/powerpoint/2010/main" val="3265860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8EBF-8A4F-0B7D-BE42-DB485500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PCB design tools such as eagle / </a:t>
            </a:r>
            <a:r>
              <a:rPr lang="en-US" dirty="0" err="1"/>
              <a:t>kicad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3A60DC6-BB20-E5D3-365F-8B19D35CE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4" y="814705"/>
            <a:ext cx="3359856" cy="18899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206D8-B764-36FC-4332-EC11666BD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25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2F86FDB-A722-C8D5-D9C7-BE4DF809AA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83" y="2484040"/>
            <a:ext cx="3359856" cy="1889919"/>
          </a:xfrm>
          <a:prstGeom prst="rect">
            <a:avLst/>
          </a:prstGeom>
        </p:spPr>
      </p:pic>
      <p:pic>
        <p:nvPicPr>
          <p:cNvPr id="10" name="Picture 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15A9ED3-65B2-2E56-3173-CCA0E1598F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018" y="4289426"/>
            <a:ext cx="3502511" cy="1970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684D1-E1B4-1F00-F76E-AC5679312DD8}"/>
              </a:ext>
            </a:extLst>
          </p:cNvPr>
          <p:cNvSpPr txBox="1"/>
          <p:nvPr/>
        </p:nvSpPr>
        <p:spPr>
          <a:xfrm>
            <a:off x="1072631" y="2933223"/>
            <a:ext cx="178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1. Schematic design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6164B-435D-0B8E-195C-B8B299F66DFD}"/>
              </a:ext>
            </a:extLst>
          </p:cNvPr>
          <p:cNvSpPr txBox="1"/>
          <p:nvPr/>
        </p:nvSpPr>
        <p:spPr>
          <a:xfrm>
            <a:off x="4803030" y="4443827"/>
            <a:ext cx="178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2. Board layout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D45D7-6E91-8511-6A92-D19A26B2ED29}"/>
              </a:ext>
            </a:extLst>
          </p:cNvPr>
          <p:cNvSpPr txBox="1"/>
          <p:nvPr/>
        </p:nvSpPr>
        <p:spPr>
          <a:xfrm>
            <a:off x="9030392" y="6292820"/>
            <a:ext cx="178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3. Fabrication</a:t>
            </a:r>
          </a:p>
        </p:txBody>
      </p:sp>
    </p:spTree>
    <p:extLst>
      <p:ext uri="{BB962C8B-B14F-4D97-AF65-F5344CB8AC3E}">
        <p14:creationId xmlns:p14="http://schemas.microsoft.com/office/powerpoint/2010/main" val="2125073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3BF9-651F-11DD-5B0A-C259FC64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Yasser’s first electronics project (14 years ago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945EC-8EAA-A6DB-71ED-E0D306C5E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26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Content Placeholder 4" descr="A circuit board with wires&#10;&#10;Description automatically generated">
            <a:extLst>
              <a:ext uri="{FF2B5EF4-FFF2-40B4-BE49-F238E27FC236}">
                <a16:creationId xmlns:a16="http://schemas.microsoft.com/office/drawing/2014/main" id="{0E0DC053-421A-1AEF-375A-7651D44DB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" y="2216519"/>
            <a:ext cx="4015392" cy="2675255"/>
          </a:xfrm>
          <a:prstGeom prst="rect">
            <a:avLst/>
          </a:prstGeom>
        </p:spPr>
      </p:pic>
      <p:pic>
        <p:nvPicPr>
          <p:cNvPr id="7" name="Picture 6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D298626F-29A3-9006-DC96-8FCE95DAB8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34" y="2523283"/>
            <a:ext cx="3093720" cy="2061726"/>
          </a:xfrm>
          <a:prstGeom prst="rect">
            <a:avLst/>
          </a:prstGeom>
        </p:spPr>
      </p:pic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F4B856E-BEB6-AB2D-7653-8F642363A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52" y="953991"/>
            <a:ext cx="4689204" cy="4950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31D00-59CC-CC9F-2C0E-88BDE3BFE591}"/>
              </a:ext>
            </a:extLst>
          </p:cNvPr>
          <p:cNvSpPr txBox="1"/>
          <p:nvPr/>
        </p:nvSpPr>
        <p:spPr>
          <a:xfrm>
            <a:off x="1074310" y="5235105"/>
            <a:ext cx="1789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Before learning PCB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ED1BB-811C-625D-8D4D-0322A3FC9484}"/>
              </a:ext>
            </a:extLst>
          </p:cNvPr>
          <p:cNvSpPr txBox="1"/>
          <p:nvPr/>
        </p:nvSpPr>
        <p:spPr>
          <a:xfrm>
            <a:off x="4864213" y="4727273"/>
            <a:ext cx="178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After learning PCB design</a:t>
            </a:r>
          </a:p>
        </p:txBody>
      </p:sp>
    </p:spTree>
    <p:extLst>
      <p:ext uri="{BB962C8B-B14F-4D97-AF65-F5344CB8AC3E}">
        <p14:creationId xmlns:p14="http://schemas.microsoft.com/office/powerpoint/2010/main" val="859866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81E0-602F-FCAB-3DDA-B896D25E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remining now?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BE822-8282-453B-9FA1-9E6572533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27</a:t>
            </a:fld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704CA-6932-6100-94E6-7909FD47D210}"/>
              </a:ext>
            </a:extLst>
          </p:cNvPr>
          <p:cNvSpPr txBox="1"/>
          <p:nvPr/>
        </p:nvSpPr>
        <p:spPr>
          <a:xfrm>
            <a:off x="3609020" y="1186554"/>
            <a:ext cx="24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Build a sensor that can detect touch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1172AD-5795-DBE6-D1AC-5404373F3915}"/>
              </a:ext>
            </a:extLst>
          </p:cNvPr>
          <p:cNvSpPr/>
          <p:nvPr/>
        </p:nvSpPr>
        <p:spPr>
          <a:xfrm>
            <a:off x="3944076" y="2357901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9575C1-ABFD-4AA3-6F86-5DC49851480A}"/>
              </a:ext>
            </a:extLst>
          </p:cNvPr>
          <p:cNvSpPr/>
          <p:nvPr/>
        </p:nvSpPr>
        <p:spPr>
          <a:xfrm>
            <a:off x="4914908" y="235260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B92898-B842-4F9D-6393-C8F29E056C7E}"/>
              </a:ext>
            </a:extLst>
          </p:cNvPr>
          <p:cNvSpPr/>
          <p:nvPr/>
        </p:nvSpPr>
        <p:spPr>
          <a:xfrm>
            <a:off x="5834279" y="2352604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3542F8-F481-FCB7-4922-48BA154F92B9}"/>
              </a:ext>
            </a:extLst>
          </p:cNvPr>
          <p:cNvSpPr/>
          <p:nvPr/>
        </p:nvSpPr>
        <p:spPr>
          <a:xfrm>
            <a:off x="3944076" y="3314992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19D7B8-5EDA-9446-B63E-ED24202A37F9}"/>
              </a:ext>
            </a:extLst>
          </p:cNvPr>
          <p:cNvSpPr/>
          <p:nvPr/>
        </p:nvSpPr>
        <p:spPr>
          <a:xfrm>
            <a:off x="4914908" y="3309696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F56993-C288-C4CE-9A45-668269EC8766}"/>
              </a:ext>
            </a:extLst>
          </p:cNvPr>
          <p:cNvSpPr/>
          <p:nvPr/>
        </p:nvSpPr>
        <p:spPr>
          <a:xfrm>
            <a:off x="5834279" y="330969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F53DB7-0DC4-2373-AE6B-1C27212ADE76}"/>
              </a:ext>
            </a:extLst>
          </p:cNvPr>
          <p:cNvSpPr/>
          <p:nvPr/>
        </p:nvSpPr>
        <p:spPr>
          <a:xfrm>
            <a:off x="3944076" y="4265351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3518C5-02C0-38A2-01FF-1D1ADA75EC01}"/>
              </a:ext>
            </a:extLst>
          </p:cNvPr>
          <p:cNvSpPr/>
          <p:nvPr/>
        </p:nvSpPr>
        <p:spPr>
          <a:xfrm>
            <a:off x="4914908" y="426005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D5123FD-2DFE-FD14-B7A3-38AC9BED7BBF}"/>
              </a:ext>
            </a:extLst>
          </p:cNvPr>
          <p:cNvSpPr/>
          <p:nvPr/>
        </p:nvSpPr>
        <p:spPr>
          <a:xfrm>
            <a:off x="5834279" y="4260054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66BD37-37EF-5C20-E762-27F01FC04EFB}"/>
              </a:ext>
            </a:extLst>
          </p:cNvPr>
          <p:cNvGrpSpPr/>
          <p:nvPr/>
        </p:nvGrpSpPr>
        <p:grpSpPr>
          <a:xfrm>
            <a:off x="3999361" y="2624265"/>
            <a:ext cx="172212" cy="668927"/>
            <a:chOff x="8211666" y="3118485"/>
            <a:chExt cx="208434" cy="80962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C57C2F-7EA7-A501-9511-6893D8422D02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A88877E-3C87-EAA5-2380-285F58A75FBB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7A7EDE-859F-8897-946C-9EBFB21D2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960456-79EC-F25A-F389-1EE8FFD284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C4BD96-0154-5A5F-0B35-F45E8A7E8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89FBC1-0F57-6D63-F0A1-6E7303DC55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C0C2CD-F53E-8080-945A-B0A7B14A65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16B2DE-DFB4-52FD-C3D0-A49AE7C41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E11559-A6B2-A57A-D6D1-22F910374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643BD2-7110-97A9-6A8F-F7CD04C6DB92}"/>
              </a:ext>
            </a:extLst>
          </p:cNvPr>
          <p:cNvGrpSpPr/>
          <p:nvPr/>
        </p:nvGrpSpPr>
        <p:grpSpPr>
          <a:xfrm>
            <a:off x="4952257" y="2617763"/>
            <a:ext cx="172212" cy="668927"/>
            <a:chOff x="8211666" y="3118485"/>
            <a:chExt cx="208434" cy="80962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71E4F05-9510-E81B-D93C-193E4BEAC0C9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5B362F-2122-2608-0430-34D663D59DA7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68F33F-DF5D-6429-E42D-69EAD5E4B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15C88E-B4E9-7A14-1FF1-C447E3A90C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D5A2C-62A1-74DA-AE92-8D59E06E33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4E2ABC4-0BEA-6648-7BD4-AC330F2F1E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A7453B-1EBB-9905-FA5D-039DD1133A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9E852F0-87AA-1C62-9F05-2C318CD9B0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949254F-991C-407D-F9D5-1E12F5F7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208462-E0A2-9A16-FCC5-00DF5A0F5837}"/>
              </a:ext>
            </a:extLst>
          </p:cNvPr>
          <p:cNvGrpSpPr/>
          <p:nvPr/>
        </p:nvGrpSpPr>
        <p:grpSpPr>
          <a:xfrm>
            <a:off x="5882926" y="2609619"/>
            <a:ext cx="172212" cy="668927"/>
            <a:chOff x="8211666" y="3118485"/>
            <a:chExt cx="208434" cy="80962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FA31F6-2713-E0F1-7D5A-0374C7E8DA0D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594A0E-B87E-7CD2-F43A-D02D8CCF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2F9029A-0F8F-4384-1E98-8B8F585FB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E859AD-9CBD-D2ED-C8EE-3152621A8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02F4CD8-4DF5-DF85-AC39-E27408210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28499D-AFCE-AE73-CB19-BB5C0F19B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BB4204E-B88A-CF20-659A-62FFC15B8D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536D7F1-8032-071F-FFEF-09F63704E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125ABC3-C0DA-90EA-E29E-1C7291F27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A556C07-89F7-083D-374B-FEDB8DADEEBC}"/>
              </a:ext>
            </a:extLst>
          </p:cNvPr>
          <p:cNvGrpSpPr/>
          <p:nvPr/>
        </p:nvGrpSpPr>
        <p:grpSpPr>
          <a:xfrm>
            <a:off x="3993526" y="3562973"/>
            <a:ext cx="172212" cy="668927"/>
            <a:chOff x="8211666" y="3118485"/>
            <a:chExt cx="208434" cy="809625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2B622E2-EF19-6242-C329-D69DEC841290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5C35377-C276-727D-32E7-457A2C74556F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B7172F5-F829-37E1-9B13-DA9DC68769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F37B0E8-6AC7-A0E2-32B4-A3DB5887AF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047AB99-91AE-8AEB-B723-F3B8D0BF7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D3FDFD9-D3B2-4A4F-2E48-90A369BBDB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47FA4A7-1127-40FC-E175-47DAC8249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7901497-F1C2-CEDE-AC7D-5C9F71187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B733253-9B8A-51A3-6899-F3DA15ADF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0C247EE-6E35-33FC-EF2C-19043825C101}"/>
              </a:ext>
            </a:extLst>
          </p:cNvPr>
          <p:cNvGrpSpPr/>
          <p:nvPr/>
        </p:nvGrpSpPr>
        <p:grpSpPr>
          <a:xfrm>
            <a:off x="4946422" y="3556471"/>
            <a:ext cx="172212" cy="668927"/>
            <a:chOff x="8211666" y="3118485"/>
            <a:chExt cx="208434" cy="809625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F9A787-ED4E-3AA7-0BF2-EC2EE098275F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E545058-5477-7472-3EC7-76D5AF3CC66C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4631859-6E65-4185-274B-5226D734D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7AC0614-EEC7-7980-CAFD-08225E1368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2ECFDB-10AB-106C-ABAE-33ABC272D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27CA3FF-6B2D-93E3-5646-BEA133D2C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DBF3B12-28B4-53BC-AEF5-56C74816B6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26C4531-4861-4683-8BCD-44CA21E93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D9DA10B-A695-3E3A-DA0D-54B8C4E70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A720DB0-50C9-5DC4-6A1D-4C42418FAD90}"/>
              </a:ext>
            </a:extLst>
          </p:cNvPr>
          <p:cNvGrpSpPr/>
          <p:nvPr/>
        </p:nvGrpSpPr>
        <p:grpSpPr>
          <a:xfrm>
            <a:off x="5877091" y="3548327"/>
            <a:ext cx="172212" cy="668927"/>
            <a:chOff x="8211666" y="3118485"/>
            <a:chExt cx="208434" cy="80962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FEE0CD-0AA9-DA1B-9877-1E9BCA34D90F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3DD1245-9726-A822-60D1-0C0ADE2D6737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6844ABB-233A-4426-90E0-B98315D9BC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DE5BF98-C10F-7721-E3B3-1B289A13A5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4F3EE8E-3CE3-6102-6A16-2069BB736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43DA876-1738-7B1C-62B3-27A1988E25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0E2D1A4-656A-41C5-467E-D2A166BEDE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99A9DD-985B-2172-072C-2E12E0777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DDE59DB-A3C3-456E-0B5F-136551D10A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E06A6FC-D955-38A6-D013-1AE441896EDE}"/>
              </a:ext>
            </a:extLst>
          </p:cNvPr>
          <p:cNvGrpSpPr/>
          <p:nvPr/>
        </p:nvGrpSpPr>
        <p:grpSpPr>
          <a:xfrm rot="5400000">
            <a:off x="4466841" y="2141595"/>
            <a:ext cx="172212" cy="668927"/>
            <a:chOff x="8211666" y="3118485"/>
            <a:chExt cx="208434" cy="809625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B950E06-C728-5C2A-C507-F0151C70BF7C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E6B1BBB-A566-289D-D455-6041B74A1196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E254DA8-133E-ACBB-0A22-2717091EE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4D05C01-62A2-AAEB-5D25-8A5DC63121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62DEFEF-3A5B-4DB1-BE45-3270C7610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A7BD125-E971-450A-EFA6-CF5A0C4D2E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AA47D5F-0A7F-3843-4B16-3B6A340F31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2D20F96-ED44-9AC5-0BF1-B934C7DAB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9EA7187-DE1D-A703-0AAB-05CF4D1E15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F82D26C-A9D1-91FE-C303-5919059064E6}"/>
              </a:ext>
            </a:extLst>
          </p:cNvPr>
          <p:cNvGrpSpPr/>
          <p:nvPr/>
        </p:nvGrpSpPr>
        <p:grpSpPr>
          <a:xfrm rot="5400000">
            <a:off x="5413709" y="2141596"/>
            <a:ext cx="172212" cy="668927"/>
            <a:chOff x="8211666" y="3118485"/>
            <a:chExt cx="208434" cy="809625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09DB1DC-01A0-1619-E6CD-5E4BC7CB327C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9855C61-29EB-85B4-6204-13253A4037C3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E1D1A8F-5380-4A3A-1702-79A76A663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47E2539-FBF0-D8B7-AE2E-6778F54BD8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61C367D-4A5B-5BBA-6B26-73FD1C7FF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A89833C-6E20-D5A4-86F4-C5A1682B8D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ED5B4C5-65E9-8804-1E8F-ECACE1F807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2A8354C-B1A2-DE50-7B2E-A9B1D61B1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EC69543-510F-33F8-E989-5B037FE04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47CCA8C-D738-D1D4-C0A2-E796A123DDBE}"/>
              </a:ext>
            </a:extLst>
          </p:cNvPr>
          <p:cNvGrpSpPr/>
          <p:nvPr/>
        </p:nvGrpSpPr>
        <p:grpSpPr>
          <a:xfrm rot="5400000">
            <a:off x="4453093" y="3116523"/>
            <a:ext cx="172212" cy="668927"/>
            <a:chOff x="8211666" y="3118485"/>
            <a:chExt cx="208434" cy="809625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D441047-C49C-BBC2-3A80-728503013FCE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180A0F2-283D-655F-DB6D-573165B0AAB3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C1B5A0A-39B9-F28C-8A83-4EE4540F8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8396F5E-B21A-07CE-9A9F-FBD32256D3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1E68214-94B5-568F-CFE3-BAD37ECF2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5A1F9-B1AA-29A4-7BCE-726EA79A1C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6259972-ECC9-EDF8-C256-A28006EC87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BCDADF-A525-1164-D091-60BAD264A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64F2F3-3826-C482-5343-5E03F67E23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8ABB932-C041-53E5-CB05-1C8F06C6D4C7}"/>
              </a:ext>
            </a:extLst>
          </p:cNvPr>
          <p:cNvGrpSpPr/>
          <p:nvPr/>
        </p:nvGrpSpPr>
        <p:grpSpPr>
          <a:xfrm rot="5400000">
            <a:off x="5399961" y="3116524"/>
            <a:ext cx="172212" cy="668927"/>
            <a:chOff x="8211666" y="3118485"/>
            <a:chExt cx="208434" cy="809625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07FE9E-E71C-950F-78EE-65D0984A03A4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EDAF372-10E8-54ED-838C-D40C3C8F1D5B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27D6D69-2F81-3655-2C46-2961BDAC5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70C7D45-0425-C6F5-04ED-5711523C97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F131FB3-EBD2-242B-29E8-2128443A85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F2C5ACD-BD8C-00BC-DBF9-D729E2BDA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DA2BF4-1D4B-097F-06AB-DB3CB2AE03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C7D4AE8-2A91-D985-A56B-4499FDDC9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5583CEB-82F9-D76F-F497-E4105B650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6923E5-6ADA-B933-AE41-1E2802D9AAB6}"/>
              </a:ext>
            </a:extLst>
          </p:cNvPr>
          <p:cNvGrpSpPr/>
          <p:nvPr/>
        </p:nvGrpSpPr>
        <p:grpSpPr>
          <a:xfrm rot="5400000">
            <a:off x="4442877" y="4073947"/>
            <a:ext cx="172212" cy="668927"/>
            <a:chOff x="8211666" y="3118485"/>
            <a:chExt cx="208434" cy="80962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ECFC56E-8F75-EDCF-1682-A3443ABDD1E9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36A2D0C-07E3-B926-ED2C-9A924EF3BB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7A1B78F-8058-C57E-472E-1A5143F43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BCD2EA2-7BB1-F261-9BE5-494E90E118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AD18FF7-A90B-44EC-7FBD-77F309BD9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E7D6789-1789-3780-DEFA-E4D41BBD0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DDC5769-868A-FD0B-073D-47D8C3B94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8702943-CA8B-0B5A-3AAF-80E8055BCE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7448ED5-21B0-1ACE-5DCF-A049DC67B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C2EE6EA-885A-8D45-E83A-BA7BFDAA544A}"/>
              </a:ext>
            </a:extLst>
          </p:cNvPr>
          <p:cNvGrpSpPr/>
          <p:nvPr/>
        </p:nvGrpSpPr>
        <p:grpSpPr>
          <a:xfrm rot="5400000">
            <a:off x="5389745" y="4073948"/>
            <a:ext cx="172212" cy="668927"/>
            <a:chOff x="8211666" y="3118485"/>
            <a:chExt cx="208434" cy="80962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8BBB4AF-D04D-A1B9-FFF0-4288697BFFD2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C5B2D8F-9367-4C9D-0933-8BAB458F01CE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3F418CC-7685-49A0-A7C4-8E1D8D395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831A1E7-7193-6708-9493-D219DC69C6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0329F1-BD50-C4DD-4A53-4358C8427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13EDE8-C1B2-2C12-B5A9-BEAC0D3337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6D39064-9BD8-74D2-989F-D942D0FED5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BC38A31-2E08-1CA2-C9C0-DA3C67054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7849EA8-D0A3-4BF9-5996-40F731136E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F4CFFCB-DDD6-9CEE-618D-45A7A614231C}"/>
              </a:ext>
            </a:extLst>
          </p:cNvPr>
          <p:cNvCxnSpPr>
            <a:cxnSpLocks/>
          </p:cNvCxnSpPr>
          <p:nvPr/>
        </p:nvCxnSpPr>
        <p:spPr>
          <a:xfrm flipV="1">
            <a:off x="3637587" y="2053464"/>
            <a:ext cx="336579" cy="3795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3D87F07-9C69-439D-6EAD-275CEEB19C78}"/>
              </a:ext>
            </a:extLst>
          </p:cNvPr>
          <p:cNvCxnSpPr>
            <a:cxnSpLocks/>
          </p:cNvCxnSpPr>
          <p:nvPr/>
        </p:nvCxnSpPr>
        <p:spPr>
          <a:xfrm flipV="1">
            <a:off x="6154196" y="4532202"/>
            <a:ext cx="123251" cy="138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7292873-BAA2-BFAD-EC56-20E7EDFAE8E0}"/>
              </a:ext>
            </a:extLst>
          </p:cNvPr>
          <p:cNvCxnSpPr>
            <a:cxnSpLocks/>
          </p:cNvCxnSpPr>
          <p:nvPr/>
        </p:nvCxnSpPr>
        <p:spPr>
          <a:xfrm>
            <a:off x="6152604" y="4671185"/>
            <a:ext cx="1758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0CDD00-3A84-B88C-75DA-66184390C6DC}"/>
              </a:ext>
            </a:extLst>
          </p:cNvPr>
          <p:cNvCxnSpPr>
            <a:cxnSpLocks/>
          </p:cNvCxnSpPr>
          <p:nvPr/>
        </p:nvCxnSpPr>
        <p:spPr>
          <a:xfrm>
            <a:off x="6280175" y="4506965"/>
            <a:ext cx="48323" cy="164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A4B8B43-99DD-42DA-5700-B4386B332F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826783" y="2237780"/>
            <a:ext cx="153452" cy="156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CAB0F4-B783-EB73-A3E6-C2D8E7CD20E9}"/>
              </a:ext>
            </a:extLst>
          </p:cNvPr>
          <p:cNvCxnSpPr>
            <a:cxnSpLocks/>
          </p:cNvCxnSpPr>
          <p:nvPr/>
        </p:nvCxnSpPr>
        <p:spPr>
          <a:xfrm>
            <a:off x="6053060" y="4454061"/>
            <a:ext cx="173959" cy="135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D97BC02-4522-F7DC-BBBB-70054BAF4B42}"/>
              </a:ext>
            </a:extLst>
          </p:cNvPr>
          <p:cNvSpPr txBox="1"/>
          <p:nvPr/>
        </p:nvSpPr>
        <p:spPr>
          <a:xfrm>
            <a:off x="3109232" y="1881657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3.3V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02625FD-26BE-6DE6-15E1-BC89FDBCE8BA}"/>
              </a:ext>
            </a:extLst>
          </p:cNvPr>
          <p:cNvSpPr txBox="1"/>
          <p:nvPr/>
        </p:nvSpPr>
        <p:spPr>
          <a:xfrm>
            <a:off x="6000019" y="4728058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GND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61A70C4-F874-CC9C-9C5D-47E30376E773}"/>
              </a:ext>
            </a:extLst>
          </p:cNvPr>
          <p:cNvSpPr txBox="1"/>
          <p:nvPr/>
        </p:nvSpPr>
        <p:spPr>
          <a:xfrm>
            <a:off x="5141387" y="1986782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D097DF2-A906-270A-9D33-220F98BE81C3}"/>
              </a:ext>
            </a:extLst>
          </p:cNvPr>
          <p:cNvSpPr txBox="1"/>
          <p:nvPr/>
        </p:nvSpPr>
        <p:spPr>
          <a:xfrm>
            <a:off x="4232068" y="2010516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F473AA3-487A-2412-CE4C-4B98E5633F62}"/>
              </a:ext>
            </a:extLst>
          </p:cNvPr>
          <p:cNvSpPr txBox="1"/>
          <p:nvPr/>
        </p:nvSpPr>
        <p:spPr>
          <a:xfrm>
            <a:off x="5094083" y="2974213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D0EA265-2425-3813-51C1-515FEEAB8FD8}"/>
              </a:ext>
            </a:extLst>
          </p:cNvPr>
          <p:cNvSpPr txBox="1"/>
          <p:nvPr/>
        </p:nvSpPr>
        <p:spPr>
          <a:xfrm>
            <a:off x="4184764" y="2997947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C2800D1-D058-1867-4765-CD61F9C28DD0}"/>
              </a:ext>
            </a:extLst>
          </p:cNvPr>
          <p:cNvSpPr txBox="1"/>
          <p:nvPr/>
        </p:nvSpPr>
        <p:spPr>
          <a:xfrm>
            <a:off x="5054071" y="3905318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00A3464-5FE1-AF24-207B-7F8D2D1D99B0}"/>
              </a:ext>
            </a:extLst>
          </p:cNvPr>
          <p:cNvSpPr txBox="1"/>
          <p:nvPr/>
        </p:nvSpPr>
        <p:spPr>
          <a:xfrm>
            <a:off x="4144752" y="3929052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AC84BB3-1A3B-6781-FAD9-EEBCBBA6897F}"/>
              </a:ext>
            </a:extLst>
          </p:cNvPr>
          <p:cNvSpPr txBox="1"/>
          <p:nvPr/>
        </p:nvSpPr>
        <p:spPr>
          <a:xfrm>
            <a:off x="3063201" y="2736633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76698DC-18E3-2198-BF1F-DA59C3551F36}"/>
              </a:ext>
            </a:extLst>
          </p:cNvPr>
          <p:cNvSpPr txBox="1"/>
          <p:nvPr/>
        </p:nvSpPr>
        <p:spPr>
          <a:xfrm>
            <a:off x="3038136" y="3748397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6861DC8-EED4-4DB3-99B1-8E28480F68A8}"/>
              </a:ext>
            </a:extLst>
          </p:cNvPr>
          <p:cNvSpPr txBox="1"/>
          <p:nvPr/>
        </p:nvSpPr>
        <p:spPr>
          <a:xfrm>
            <a:off x="6096000" y="2747264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3021DF-7697-7A32-1F4D-5557832A2765}"/>
              </a:ext>
            </a:extLst>
          </p:cNvPr>
          <p:cNvSpPr txBox="1"/>
          <p:nvPr/>
        </p:nvSpPr>
        <p:spPr>
          <a:xfrm>
            <a:off x="6092507" y="3725225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pic>
        <p:nvPicPr>
          <p:cNvPr id="158" name="Picture 15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6EF782CF-DC87-78A8-B6A4-20F20554E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0213" y="2362359"/>
            <a:ext cx="2999952" cy="2248798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50E638F8-F45D-61F5-5CB1-474BB5CC1435}"/>
              </a:ext>
            </a:extLst>
          </p:cNvPr>
          <p:cNvSpPr txBox="1"/>
          <p:nvPr/>
        </p:nvSpPr>
        <p:spPr>
          <a:xfrm>
            <a:off x="6864633" y="1278896"/>
            <a:ext cx="24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Connect to Arduino for processing</a:t>
            </a:r>
          </a:p>
        </p:txBody>
      </p:sp>
    </p:spTree>
    <p:extLst>
      <p:ext uri="{BB962C8B-B14F-4D97-AF65-F5344CB8AC3E}">
        <p14:creationId xmlns:p14="http://schemas.microsoft.com/office/powerpoint/2010/main" val="3239412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D0FCE-1D70-C690-B5B4-5EDCB91C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pic>
        <p:nvPicPr>
          <p:cNvPr id="5" name="Online Media 4" title="Arduino in 100 Seconds">
            <a:hlinkClick r:id="" action="ppaction://media"/>
            <a:extLst>
              <a:ext uri="{FF2B5EF4-FFF2-40B4-BE49-F238E27FC236}">
                <a16:creationId xmlns:a16="http://schemas.microsoft.com/office/drawing/2014/main" id="{593DB42D-65FF-A27E-951F-478285640AC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2343" y="1310858"/>
            <a:ext cx="7707313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C2712-54D3-1775-1FF6-445C1B3D6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28</a:t>
            </a:fld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D7017-0BB7-6EA3-C05C-2AE46839C7D3}"/>
              </a:ext>
            </a:extLst>
          </p:cNvPr>
          <p:cNvSpPr txBox="1"/>
          <p:nvPr/>
        </p:nvSpPr>
        <p:spPr>
          <a:xfrm>
            <a:off x="3205480" y="5880854"/>
            <a:ext cx="618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T Sans" panose="020B0503020203020204" pitchFamily="34" charset="0"/>
              </a:rPr>
              <a:t>https://www.youtube.com/watch?v=1ENiVwk8idM</a:t>
            </a:r>
          </a:p>
        </p:txBody>
      </p:sp>
    </p:spTree>
    <p:extLst>
      <p:ext uri="{BB962C8B-B14F-4D97-AF65-F5344CB8AC3E}">
        <p14:creationId xmlns:p14="http://schemas.microsoft.com/office/powerpoint/2010/main" val="11841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F711-93ED-2D52-6826-101D31F6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Arduino Nano 33 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CA89A-AD56-0E6C-B693-AE555665D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29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blue circuit board with black text&#10;&#10;Description automatically generated">
            <a:extLst>
              <a:ext uri="{FF2B5EF4-FFF2-40B4-BE49-F238E27FC236}">
                <a16:creationId xmlns:a16="http://schemas.microsoft.com/office/drawing/2014/main" id="{57E9A9E7-4B25-1FAC-ADF9-22340942E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2" y="887730"/>
            <a:ext cx="3755297" cy="5824083"/>
          </a:xfrm>
          <a:prstGeom prst="rect">
            <a:avLst/>
          </a:prstGeom>
        </p:spPr>
      </p:pic>
      <p:pic>
        <p:nvPicPr>
          <p:cNvPr id="10" name="Picture 9" descr="A table with several different components&#10;&#10;Description automatically generated with medium confidence">
            <a:extLst>
              <a:ext uri="{FF2B5EF4-FFF2-40B4-BE49-F238E27FC236}">
                <a16:creationId xmlns:a16="http://schemas.microsoft.com/office/drawing/2014/main" id="{0A40A690-1225-77FE-D1DC-2C3276094A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75" b="6391"/>
          <a:stretch/>
        </p:blipFill>
        <p:spPr>
          <a:xfrm>
            <a:off x="5961214" y="212284"/>
            <a:ext cx="4330866" cy="64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4A47-9910-8427-C294-85EF231A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hardware and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2CE81-0CB1-A3BA-AAE4-F130651C5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measurement and measurement&#10;&#10;Description automatically generated">
            <a:extLst>
              <a:ext uri="{FF2B5EF4-FFF2-40B4-BE49-F238E27FC236}">
                <a16:creationId xmlns:a16="http://schemas.microsoft.com/office/drawing/2014/main" id="{D62A961C-691B-0D76-3BED-72BB2067C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15"/>
          <a:stretch/>
        </p:blipFill>
        <p:spPr>
          <a:xfrm>
            <a:off x="438574" y="584201"/>
            <a:ext cx="9853419" cy="4419664"/>
          </a:xfrm>
          <a:prstGeom prst="rect">
            <a:avLst/>
          </a:prstGeom>
        </p:spPr>
      </p:pic>
      <p:pic>
        <p:nvPicPr>
          <p:cNvPr id="3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7D00ABA-785B-9D05-5D9B-49E8BF485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3" t="52885" r="55030" b="29094"/>
          <a:stretch/>
        </p:blipFill>
        <p:spPr>
          <a:xfrm>
            <a:off x="2963349" y="1258800"/>
            <a:ext cx="1317182" cy="146973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78133-FF76-6E39-45B9-05FAF3E94790}"/>
              </a:ext>
            </a:extLst>
          </p:cNvPr>
          <p:cNvSpPr txBox="1"/>
          <p:nvPr/>
        </p:nvSpPr>
        <p:spPr>
          <a:xfrm>
            <a:off x="7716862" y="5044221"/>
            <a:ext cx="257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Hardware + 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85222-0F3D-BA36-34D9-5E627D30A313}"/>
              </a:ext>
            </a:extLst>
          </p:cNvPr>
          <p:cNvSpPr txBox="1"/>
          <p:nvPr/>
        </p:nvSpPr>
        <p:spPr>
          <a:xfrm>
            <a:off x="5197624" y="5044221"/>
            <a:ext cx="21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Hardware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3CAB5-BE01-B98D-A224-79B19B01D5B8}"/>
              </a:ext>
            </a:extLst>
          </p:cNvPr>
          <p:cNvSpPr txBox="1"/>
          <p:nvPr/>
        </p:nvSpPr>
        <p:spPr>
          <a:xfrm>
            <a:off x="5197623" y="5588065"/>
            <a:ext cx="216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Our own sensors + 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AECB8-0207-59B5-3EC6-638BA94E12E0}"/>
              </a:ext>
            </a:extLst>
          </p:cNvPr>
          <p:cNvSpPr txBox="1"/>
          <p:nvPr/>
        </p:nvSpPr>
        <p:spPr>
          <a:xfrm>
            <a:off x="7716862" y="5484687"/>
            <a:ext cx="2575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Software running in Arduino + python (</a:t>
            </a:r>
            <a:r>
              <a:rPr lang="en-US" sz="2000" dirty="0" err="1">
                <a:solidFill>
                  <a:srgbClr val="FF0000"/>
                </a:solidFill>
                <a:latin typeface="PT Sans" panose="020B0503020203020204" pitchFamily="34" charset="0"/>
              </a:rPr>
              <a:t>jupyter</a:t>
            </a:r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 notebook)</a:t>
            </a:r>
          </a:p>
        </p:txBody>
      </p:sp>
    </p:spTree>
    <p:extLst>
      <p:ext uri="{BB962C8B-B14F-4D97-AF65-F5344CB8AC3E}">
        <p14:creationId xmlns:p14="http://schemas.microsoft.com/office/powerpoint/2010/main" val="1141753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6312-F57F-3B7F-4B47-8754496D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pinout </a:t>
            </a:r>
          </a:p>
        </p:txBody>
      </p:sp>
      <p:pic>
        <p:nvPicPr>
          <p:cNvPr id="6" name="Content Placeholder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7485448-F493-C084-835D-F4826D2D5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669" y="2150744"/>
            <a:ext cx="5166595" cy="34410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EE5C-59A5-7B22-DC63-4D37FD480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computer circuit board with many colored labels&#10;&#10;Description automatically generated with medium confidence">
            <a:extLst>
              <a:ext uri="{FF2B5EF4-FFF2-40B4-BE49-F238E27FC236}">
                <a16:creationId xmlns:a16="http://schemas.microsoft.com/office/drawing/2014/main" id="{1DE388A5-509C-7271-482A-812D5B87D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609930"/>
            <a:ext cx="61214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65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6A53-D540-9F87-4EDB-74414D40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running examples on Arduino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0EC8-2D2B-42FC-3ABB-6043DD563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1: Blink the LED</a:t>
            </a:r>
          </a:p>
          <a:p>
            <a:r>
              <a:rPr lang="en-US" dirty="0"/>
              <a:t>Demo 2: Wireless data transfer to a web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623EB-80A7-635E-B5AA-9F5F70E65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31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30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8533-D4C7-90D6-FB96-04B1D74C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to human body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0DD7-8AC0-4F76-978B-6C836B97C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neuron&#10;&#10;Description automatically generated">
            <a:extLst>
              <a:ext uri="{FF2B5EF4-FFF2-40B4-BE49-F238E27FC236}">
                <a16:creationId xmlns:a16="http://schemas.microsoft.com/office/drawing/2014/main" id="{875FB1AE-92B3-302F-D410-151E8F7F3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1" y="799234"/>
            <a:ext cx="8885115" cy="52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7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B2D4-CCB8-DA67-A7B8-7689D37E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Oximeter system breakdown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8B244-162A-25D9-2DEA-F06D1C05C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5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circuit diagram&#10;&#10;Description automatically generated">
            <a:extLst>
              <a:ext uri="{FF2B5EF4-FFF2-40B4-BE49-F238E27FC236}">
                <a16:creationId xmlns:a16="http://schemas.microsoft.com/office/drawing/2014/main" id="{E4FFA457-121F-43AE-8CE5-2E14D72FF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66" y="864704"/>
            <a:ext cx="8649299" cy="5128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E3298-51B3-8F54-6789-85DEC333314B}"/>
              </a:ext>
            </a:extLst>
          </p:cNvPr>
          <p:cNvSpPr txBox="1"/>
          <p:nvPr/>
        </p:nvSpPr>
        <p:spPr>
          <a:xfrm>
            <a:off x="1488362" y="787179"/>
            <a:ext cx="445273" cy="3896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AC09A-97A1-B4BC-948A-1B43800E368A}"/>
              </a:ext>
            </a:extLst>
          </p:cNvPr>
          <p:cNvSpPr txBox="1"/>
          <p:nvPr/>
        </p:nvSpPr>
        <p:spPr>
          <a:xfrm>
            <a:off x="1497781" y="2602838"/>
            <a:ext cx="445273" cy="3896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54C35-B915-0D83-B158-97A46691E328}"/>
              </a:ext>
            </a:extLst>
          </p:cNvPr>
          <p:cNvSpPr txBox="1"/>
          <p:nvPr/>
        </p:nvSpPr>
        <p:spPr>
          <a:xfrm>
            <a:off x="5475492" y="2621502"/>
            <a:ext cx="265350" cy="3896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8AD31-3ADD-1555-1A89-3FFDD5157046}"/>
              </a:ext>
            </a:extLst>
          </p:cNvPr>
          <p:cNvSpPr txBox="1"/>
          <p:nvPr/>
        </p:nvSpPr>
        <p:spPr>
          <a:xfrm>
            <a:off x="2351056" y="485635"/>
            <a:ext cx="21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Sensors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65B1D-489F-9744-F1EE-5873E74C363B}"/>
              </a:ext>
            </a:extLst>
          </p:cNvPr>
          <p:cNvSpPr txBox="1"/>
          <p:nvPr/>
        </p:nvSpPr>
        <p:spPr>
          <a:xfrm>
            <a:off x="5933715" y="485635"/>
            <a:ext cx="21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05DF9C-5D57-4DEE-BDA8-43E2BA5394A2}"/>
              </a:ext>
            </a:extLst>
          </p:cNvPr>
          <p:cNvSpPr txBox="1"/>
          <p:nvPr/>
        </p:nvSpPr>
        <p:spPr>
          <a:xfrm>
            <a:off x="8096040" y="485635"/>
            <a:ext cx="21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73893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7534-804C-D040-4DE8-89C81FB7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touchscreen system breakdown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5B47C-87B8-FA41-5438-0CCA547B4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6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1026" name="Picture 2" descr="Resistive Touch screen - Javalab">
            <a:extLst>
              <a:ext uri="{FF2B5EF4-FFF2-40B4-BE49-F238E27FC236}">
                <a16:creationId xmlns:a16="http://schemas.microsoft.com/office/drawing/2014/main" id="{F9FAA610-A290-7EAC-6F7B-22C9EB2B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92" y="2214163"/>
            <a:ext cx="2923595" cy="146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8307AC78-E20F-226A-23DC-DCF33CCAA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42" y="4222044"/>
            <a:ext cx="2511116" cy="1747182"/>
          </a:xfrm>
          <a:prstGeom prst="rect">
            <a:avLst/>
          </a:prstGeom>
        </p:spPr>
      </p:pic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005089F-0153-1CB9-B357-A1EDB97B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t="15420" r="41755" b="45276"/>
          <a:stretch/>
        </p:blipFill>
        <p:spPr>
          <a:xfrm>
            <a:off x="4222147" y="1710916"/>
            <a:ext cx="2237195" cy="2291267"/>
          </a:xfrm>
          <a:prstGeom prst="rect">
            <a:avLst/>
          </a:prstGeom>
        </p:spPr>
      </p:pic>
      <p:pic>
        <p:nvPicPr>
          <p:cNvPr id="10" name="Picture 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A3B5E6C-3C15-0CB5-FA6B-215F7F8D2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85653" y="2443260"/>
            <a:ext cx="2999952" cy="2248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674F21-C249-8AA1-CFA9-A8A3B98FCDEC}"/>
              </a:ext>
            </a:extLst>
          </p:cNvPr>
          <p:cNvSpPr txBox="1"/>
          <p:nvPr/>
        </p:nvSpPr>
        <p:spPr>
          <a:xfrm>
            <a:off x="4222147" y="999072"/>
            <a:ext cx="21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Sensors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EC7E8-7F52-CC40-CE15-5C3E3BCBAC7A}"/>
              </a:ext>
            </a:extLst>
          </p:cNvPr>
          <p:cNvSpPr txBox="1"/>
          <p:nvPr/>
        </p:nvSpPr>
        <p:spPr>
          <a:xfrm>
            <a:off x="6904252" y="999072"/>
            <a:ext cx="21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Processing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1CF229-B242-EB82-444D-3A080C7BB631}"/>
              </a:ext>
            </a:extLst>
          </p:cNvPr>
          <p:cNvSpPr/>
          <p:nvPr/>
        </p:nvSpPr>
        <p:spPr>
          <a:xfrm>
            <a:off x="9833949" y="2072980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C46499-1500-CA0C-5338-718EB40DDABE}"/>
              </a:ext>
            </a:extLst>
          </p:cNvPr>
          <p:cNvSpPr/>
          <p:nvPr/>
        </p:nvSpPr>
        <p:spPr>
          <a:xfrm>
            <a:off x="10804781" y="2067684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FD7C22-4BE7-A02F-B3F2-6922777D9D68}"/>
              </a:ext>
            </a:extLst>
          </p:cNvPr>
          <p:cNvSpPr/>
          <p:nvPr/>
        </p:nvSpPr>
        <p:spPr>
          <a:xfrm>
            <a:off x="11724152" y="2067683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FB50D17-2FF2-8EF9-90C2-C1A261021B6E}"/>
              </a:ext>
            </a:extLst>
          </p:cNvPr>
          <p:cNvSpPr/>
          <p:nvPr/>
        </p:nvSpPr>
        <p:spPr>
          <a:xfrm>
            <a:off x="9833949" y="3030071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209C27-2AC0-F3AC-A7B8-B0CC0CA94456}"/>
              </a:ext>
            </a:extLst>
          </p:cNvPr>
          <p:cNvSpPr/>
          <p:nvPr/>
        </p:nvSpPr>
        <p:spPr>
          <a:xfrm>
            <a:off x="10804781" y="302477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4EEEAC-3E74-23CD-E394-4BF2D863FFFF}"/>
              </a:ext>
            </a:extLst>
          </p:cNvPr>
          <p:cNvSpPr/>
          <p:nvPr/>
        </p:nvSpPr>
        <p:spPr>
          <a:xfrm>
            <a:off x="11724152" y="3024774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6EAC7A-A752-EA42-7055-52A5636488F8}"/>
              </a:ext>
            </a:extLst>
          </p:cNvPr>
          <p:cNvSpPr/>
          <p:nvPr/>
        </p:nvSpPr>
        <p:spPr>
          <a:xfrm>
            <a:off x="9833949" y="3980430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9E1CBE-C830-AA9F-05FD-22755F1658FD}"/>
              </a:ext>
            </a:extLst>
          </p:cNvPr>
          <p:cNvSpPr/>
          <p:nvPr/>
        </p:nvSpPr>
        <p:spPr>
          <a:xfrm>
            <a:off x="10804781" y="3975134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D50A89-37C4-FBC6-AD7E-57F818F2161F}"/>
              </a:ext>
            </a:extLst>
          </p:cNvPr>
          <p:cNvSpPr/>
          <p:nvPr/>
        </p:nvSpPr>
        <p:spPr>
          <a:xfrm>
            <a:off x="11724152" y="3975133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274F70-65DF-B7B0-E353-565C32EBA5CB}"/>
              </a:ext>
            </a:extLst>
          </p:cNvPr>
          <p:cNvSpPr txBox="1"/>
          <p:nvPr/>
        </p:nvSpPr>
        <p:spPr>
          <a:xfrm>
            <a:off x="9833949" y="999072"/>
            <a:ext cx="21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F7D37-C900-6460-4BAD-765C2C6D0BA8}"/>
              </a:ext>
            </a:extLst>
          </p:cNvPr>
          <p:cNvSpPr txBox="1"/>
          <p:nvPr/>
        </p:nvSpPr>
        <p:spPr>
          <a:xfrm>
            <a:off x="594546" y="999934"/>
            <a:ext cx="21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Real world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E3825-70AD-F0B3-6821-88D85C2AB768}"/>
              </a:ext>
            </a:extLst>
          </p:cNvPr>
          <p:cNvSpPr txBox="1"/>
          <p:nvPr/>
        </p:nvSpPr>
        <p:spPr>
          <a:xfrm>
            <a:off x="9192103" y="2011923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70115-5A3C-103D-FC9A-1F16D8F305CD}"/>
              </a:ext>
            </a:extLst>
          </p:cNvPr>
          <p:cNvSpPr txBox="1"/>
          <p:nvPr/>
        </p:nvSpPr>
        <p:spPr>
          <a:xfrm>
            <a:off x="9192103" y="2973217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46D64D-BC5E-B496-E8C2-3BA97C869310}"/>
              </a:ext>
            </a:extLst>
          </p:cNvPr>
          <p:cNvSpPr txBox="1"/>
          <p:nvPr/>
        </p:nvSpPr>
        <p:spPr>
          <a:xfrm>
            <a:off x="10132321" y="2011923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3CEA1-7D88-5184-8DCA-E8B97026DFC5}"/>
              </a:ext>
            </a:extLst>
          </p:cNvPr>
          <p:cNvSpPr txBox="1"/>
          <p:nvPr/>
        </p:nvSpPr>
        <p:spPr>
          <a:xfrm>
            <a:off x="10132321" y="2973217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2DE80-DB8F-B6C6-C78D-ACCA8B2326DC}"/>
              </a:ext>
            </a:extLst>
          </p:cNvPr>
          <p:cNvSpPr txBox="1"/>
          <p:nvPr/>
        </p:nvSpPr>
        <p:spPr>
          <a:xfrm>
            <a:off x="11052873" y="2011923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3BEAC-C4DC-B8F0-ACF7-21BA3B4CF6F8}"/>
              </a:ext>
            </a:extLst>
          </p:cNvPr>
          <p:cNvSpPr txBox="1"/>
          <p:nvPr/>
        </p:nvSpPr>
        <p:spPr>
          <a:xfrm>
            <a:off x="11052873" y="2973217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C1ACF2-93C9-AD4A-FC20-0BB8F9AA60A3}"/>
              </a:ext>
            </a:extLst>
          </p:cNvPr>
          <p:cNvSpPr txBox="1"/>
          <p:nvPr/>
        </p:nvSpPr>
        <p:spPr>
          <a:xfrm>
            <a:off x="9190922" y="3905539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DEDB68-C1AD-4F1F-4E6B-84D076435C8A}"/>
              </a:ext>
            </a:extLst>
          </p:cNvPr>
          <p:cNvSpPr txBox="1"/>
          <p:nvPr/>
        </p:nvSpPr>
        <p:spPr>
          <a:xfrm>
            <a:off x="10131140" y="3905539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2C2DAE-71CB-1290-9114-C97EB198F886}"/>
              </a:ext>
            </a:extLst>
          </p:cNvPr>
          <p:cNvSpPr txBox="1"/>
          <p:nvPr/>
        </p:nvSpPr>
        <p:spPr>
          <a:xfrm>
            <a:off x="11051692" y="3905539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S9</a:t>
            </a:r>
          </a:p>
        </p:txBody>
      </p:sp>
    </p:spTree>
    <p:extLst>
      <p:ext uri="{BB962C8B-B14F-4D97-AF65-F5344CB8AC3E}">
        <p14:creationId xmlns:p14="http://schemas.microsoft.com/office/powerpoint/2010/main" val="321018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7534-804C-D040-4DE8-89C81FB7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touchscreen system approach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5B47C-87B8-FA41-5438-0CCA547B4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7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8307AC78-E20F-226A-23DC-DCF33CCAAC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342" y="4761391"/>
            <a:ext cx="2511116" cy="174718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51CF229-B242-EB82-444D-3A080C7BB631}"/>
              </a:ext>
            </a:extLst>
          </p:cNvPr>
          <p:cNvSpPr/>
          <p:nvPr/>
        </p:nvSpPr>
        <p:spPr>
          <a:xfrm>
            <a:off x="1262443" y="2327421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C46499-1500-CA0C-5338-718EB40DDABE}"/>
              </a:ext>
            </a:extLst>
          </p:cNvPr>
          <p:cNvSpPr/>
          <p:nvPr/>
        </p:nvSpPr>
        <p:spPr>
          <a:xfrm>
            <a:off x="2233275" y="232212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FD7C22-4BE7-A02F-B3F2-6922777D9D68}"/>
              </a:ext>
            </a:extLst>
          </p:cNvPr>
          <p:cNvSpPr/>
          <p:nvPr/>
        </p:nvSpPr>
        <p:spPr>
          <a:xfrm>
            <a:off x="3152646" y="2322124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FB50D17-2FF2-8EF9-90C2-C1A261021B6E}"/>
              </a:ext>
            </a:extLst>
          </p:cNvPr>
          <p:cNvSpPr/>
          <p:nvPr/>
        </p:nvSpPr>
        <p:spPr>
          <a:xfrm>
            <a:off x="1262443" y="3284512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209C27-2AC0-F3AC-A7B8-B0CC0CA94456}"/>
              </a:ext>
            </a:extLst>
          </p:cNvPr>
          <p:cNvSpPr/>
          <p:nvPr/>
        </p:nvSpPr>
        <p:spPr>
          <a:xfrm>
            <a:off x="2233275" y="3279216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4EEEAC-3E74-23CD-E394-4BF2D863FFFF}"/>
              </a:ext>
            </a:extLst>
          </p:cNvPr>
          <p:cNvSpPr/>
          <p:nvPr/>
        </p:nvSpPr>
        <p:spPr>
          <a:xfrm>
            <a:off x="3152646" y="327921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6EAC7A-A752-EA42-7055-52A5636488F8}"/>
              </a:ext>
            </a:extLst>
          </p:cNvPr>
          <p:cNvSpPr/>
          <p:nvPr/>
        </p:nvSpPr>
        <p:spPr>
          <a:xfrm>
            <a:off x="1262443" y="4234871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9E1CBE-C830-AA9F-05FD-22755F1658FD}"/>
              </a:ext>
            </a:extLst>
          </p:cNvPr>
          <p:cNvSpPr/>
          <p:nvPr/>
        </p:nvSpPr>
        <p:spPr>
          <a:xfrm>
            <a:off x="2233275" y="422957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D50A89-37C4-FBC6-AD7E-57F818F2161F}"/>
              </a:ext>
            </a:extLst>
          </p:cNvPr>
          <p:cNvSpPr/>
          <p:nvPr/>
        </p:nvSpPr>
        <p:spPr>
          <a:xfrm>
            <a:off x="3152646" y="4229574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274F70-65DF-B7B0-E353-565C32EBA5CB}"/>
              </a:ext>
            </a:extLst>
          </p:cNvPr>
          <p:cNvSpPr txBox="1"/>
          <p:nvPr/>
        </p:nvSpPr>
        <p:spPr>
          <a:xfrm>
            <a:off x="1236804" y="1156074"/>
            <a:ext cx="21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Goal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E3825-70AD-F0B3-6821-88D85C2AB768}"/>
              </a:ext>
            </a:extLst>
          </p:cNvPr>
          <p:cNvSpPr txBox="1"/>
          <p:nvPr/>
        </p:nvSpPr>
        <p:spPr>
          <a:xfrm>
            <a:off x="620597" y="2266364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70115-5A3C-103D-FC9A-1F16D8F305CD}"/>
              </a:ext>
            </a:extLst>
          </p:cNvPr>
          <p:cNvSpPr txBox="1"/>
          <p:nvPr/>
        </p:nvSpPr>
        <p:spPr>
          <a:xfrm>
            <a:off x="620597" y="3227658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46D64D-BC5E-B496-E8C2-3BA97C869310}"/>
              </a:ext>
            </a:extLst>
          </p:cNvPr>
          <p:cNvSpPr txBox="1"/>
          <p:nvPr/>
        </p:nvSpPr>
        <p:spPr>
          <a:xfrm>
            <a:off x="1560815" y="2266364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3CEA1-7D88-5184-8DCA-E8B97026DFC5}"/>
              </a:ext>
            </a:extLst>
          </p:cNvPr>
          <p:cNvSpPr txBox="1"/>
          <p:nvPr/>
        </p:nvSpPr>
        <p:spPr>
          <a:xfrm>
            <a:off x="1560815" y="3227658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2DE80-DB8F-B6C6-C78D-ACCA8B2326DC}"/>
              </a:ext>
            </a:extLst>
          </p:cNvPr>
          <p:cNvSpPr txBox="1"/>
          <p:nvPr/>
        </p:nvSpPr>
        <p:spPr>
          <a:xfrm>
            <a:off x="2481367" y="2266364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3BEAC-C4DC-B8F0-ACF7-21BA3B4CF6F8}"/>
              </a:ext>
            </a:extLst>
          </p:cNvPr>
          <p:cNvSpPr txBox="1"/>
          <p:nvPr/>
        </p:nvSpPr>
        <p:spPr>
          <a:xfrm>
            <a:off x="2481367" y="3227658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C1ACF2-93C9-AD4A-FC20-0BB8F9AA60A3}"/>
              </a:ext>
            </a:extLst>
          </p:cNvPr>
          <p:cNvSpPr txBox="1"/>
          <p:nvPr/>
        </p:nvSpPr>
        <p:spPr>
          <a:xfrm>
            <a:off x="619416" y="4159980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DEDB68-C1AD-4F1F-4E6B-84D076435C8A}"/>
              </a:ext>
            </a:extLst>
          </p:cNvPr>
          <p:cNvSpPr txBox="1"/>
          <p:nvPr/>
        </p:nvSpPr>
        <p:spPr>
          <a:xfrm>
            <a:off x="1559634" y="4159980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2C2DAE-71CB-1290-9114-C97EB198F886}"/>
              </a:ext>
            </a:extLst>
          </p:cNvPr>
          <p:cNvSpPr txBox="1"/>
          <p:nvPr/>
        </p:nvSpPr>
        <p:spPr>
          <a:xfrm>
            <a:off x="2480186" y="4159980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S9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A301E-6803-ABF8-5C2E-6F90177EA2DE}"/>
              </a:ext>
            </a:extLst>
          </p:cNvPr>
          <p:cNvSpPr txBox="1"/>
          <p:nvPr/>
        </p:nvSpPr>
        <p:spPr>
          <a:xfrm>
            <a:off x="4327498" y="1156074"/>
            <a:ext cx="24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Build a sensor that can detect touch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B65E18-D65A-B576-FC48-F25899AE4145}"/>
              </a:ext>
            </a:extLst>
          </p:cNvPr>
          <p:cNvSpPr/>
          <p:nvPr/>
        </p:nvSpPr>
        <p:spPr>
          <a:xfrm>
            <a:off x="4662554" y="2327421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A130A5-2C44-9983-EAB2-A3486AD82B5E}"/>
              </a:ext>
            </a:extLst>
          </p:cNvPr>
          <p:cNvSpPr/>
          <p:nvPr/>
        </p:nvSpPr>
        <p:spPr>
          <a:xfrm>
            <a:off x="5633386" y="232212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5EA8E8-5EC8-DD70-FC8A-050E14DE8D77}"/>
              </a:ext>
            </a:extLst>
          </p:cNvPr>
          <p:cNvSpPr/>
          <p:nvPr/>
        </p:nvSpPr>
        <p:spPr>
          <a:xfrm>
            <a:off x="6552757" y="2322124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C87498-6667-90BD-1598-CD31ABC4D0EC}"/>
              </a:ext>
            </a:extLst>
          </p:cNvPr>
          <p:cNvSpPr/>
          <p:nvPr/>
        </p:nvSpPr>
        <p:spPr>
          <a:xfrm>
            <a:off x="4662554" y="3284512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F1AD4C-4657-31ED-9877-3AAC104ED330}"/>
              </a:ext>
            </a:extLst>
          </p:cNvPr>
          <p:cNvSpPr/>
          <p:nvPr/>
        </p:nvSpPr>
        <p:spPr>
          <a:xfrm>
            <a:off x="5633386" y="3279216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C465740-88AC-4749-A446-74C9B72B1F91}"/>
              </a:ext>
            </a:extLst>
          </p:cNvPr>
          <p:cNvSpPr/>
          <p:nvPr/>
        </p:nvSpPr>
        <p:spPr>
          <a:xfrm>
            <a:off x="6552757" y="327921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F11608-83DC-7AE5-AD3E-EFE9AE23D1F5}"/>
              </a:ext>
            </a:extLst>
          </p:cNvPr>
          <p:cNvSpPr/>
          <p:nvPr/>
        </p:nvSpPr>
        <p:spPr>
          <a:xfrm>
            <a:off x="4662554" y="4234871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B9369EF-0628-3734-7A5C-EFD47B32DECD}"/>
              </a:ext>
            </a:extLst>
          </p:cNvPr>
          <p:cNvSpPr/>
          <p:nvPr/>
        </p:nvSpPr>
        <p:spPr>
          <a:xfrm>
            <a:off x="5633386" y="4229575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59E7AE-15A9-AA46-CB68-33278EEDD05A}"/>
              </a:ext>
            </a:extLst>
          </p:cNvPr>
          <p:cNvSpPr/>
          <p:nvPr/>
        </p:nvSpPr>
        <p:spPr>
          <a:xfrm>
            <a:off x="6552757" y="4229574"/>
            <a:ext cx="246911" cy="246911"/>
          </a:xfrm>
          <a:prstGeom prst="ellipse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FDF84946-C71A-5462-BC22-43684EF5CD76}"/>
              </a:ext>
            </a:extLst>
          </p:cNvPr>
          <p:cNvGrpSpPr/>
          <p:nvPr/>
        </p:nvGrpSpPr>
        <p:grpSpPr>
          <a:xfrm>
            <a:off x="4717839" y="2593785"/>
            <a:ext cx="172212" cy="668927"/>
            <a:chOff x="8211666" y="3118485"/>
            <a:chExt cx="208434" cy="80962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E4CBB81-6A17-ECF3-A46F-0E5376A98FB1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24D3282-5CBA-54C2-E9E6-B244FF0FE54E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F918C27-8C63-1CEE-8DE8-E792EF52D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773670E-0F20-F319-739E-8121DDFFEF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>
              <a:extLst>
                <a:ext uri="{FF2B5EF4-FFF2-40B4-BE49-F238E27FC236}">
                  <a16:creationId xmlns:a16="http://schemas.microsoft.com/office/drawing/2014/main" id="{7CB4BF27-F362-8C9C-AF94-6DDC83F4F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8F2F834-A682-F24F-C023-DE2669FBF7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40882063-7E45-D85B-A250-74DC9ED2A6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B721A753-C3EB-D3B0-DCC2-FAC5E21E5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C4040F6E-8503-CF12-59A8-59B552D94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8134561B-CB63-6548-2D45-42F7EC51D8BB}"/>
              </a:ext>
            </a:extLst>
          </p:cNvPr>
          <p:cNvGrpSpPr/>
          <p:nvPr/>
        </p:nvGrpSpPr>
        <p:grpSpPr>
          <a:xfrm>
            <a:off x="5670735" y="2587283"/>
            <a:ext cx="172212" cy="668927"/>
            <a:chOff x="8211666" y="3118485"/>
            <a:chExt cx="208434" cy="809625"/>
          </a:xfrm>
        </p:grpSpPr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2116E7E8-9B22-173A-7E41-8BBF2233E3E6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2FEFB34A-E4D2-5479-1D73-A03BB3DB909F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5EEDCCA2-D8B9-70E8-727D-D47BE8EE46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339AC5FE-447C-1D9A-69C9-80F1946767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5E4150B4-031D-CF91-B4E3-EF665151C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E5540D90-9CA8-8598-08A7-4FC3760771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34945F2B-6736-4669-8484-D89700F4F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3BEEF6C8-1281-2A37-2B02-04597E1CE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912D714B-73B5-27F9-60F4-6066550D5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B956D431-A710-E5A6-BDA3-861CE00B0D2B}"/>
              </a:ext>
            </a:extLst>
          </p:cNvPr>
          <p:cNvGrpSpPr/>
          <p:nvPr/>
        </p:nvGrpSpPr>
        <p:grpSpPr>
          <a:xfrm>
            <a:off x="6601404" y="2579139"/>
            <a:ext cx="172212" cy="668927"/>
            <a:chOff x="8211666" y="3118485"/>
            <a:chExt cx="208434" cy="809625"/>
          </a:xfrm>
        </p:grpSpPr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C4832196-A26F-301C-EF8B-5BF3BA3FFF38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0A31DFEB-8C6A-E51C-0BE4-6A84DF611C07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12960514-7C11-8450-68B2-0261EE3A2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A4C14170-F2BA-8ACE-4585-CEE387900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44163163-C44D-92C0-08CD-9D600501E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1E080015-B0A5-1566-B6E6-6129F7558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EFF1E6B9-B2D3-767D-FD1B-89BFB73EF0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CF2A67F4-CBFE-ED7F-D43E-3A55A3081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CE504081-E7CB-7420-835A-89D68E5587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1A094DAF-3F60-EDB1-06B7-B16FD5E44078}"/>
              </a:ext>
            </a:extLst>
          </p:cNvPr>
          <p:cNvGrpSpPr/>
          <p:nvPr/>
        </p:nvGrpSpPr>
        <p:grpSpPr>
          <a:xfrm>
            <a:off x="4712004" y="3532493"/>
            <a:ext cx="172212" cy="668927"/>
            <a:chOff x="8211666" y="3118485"/>
            <a:chExt cx="208434" cy="809625"/>
          </a:xfrm>
        </p:grpSpPr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D8C056FA-735B-D299-4054-CB2D2C62F9E9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F979F8E7-0375-0FB5-BB47-C87B78B58E22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1C27F42B-B7D6-F336-8318-43C3FA17A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62526BDB-633B-FFFD-057C-C5977C232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1F306C3C-F385-667C-6602-AC6151E1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81601107-5CD5-389E-275E-887018D94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3F5A6FBB-FA11-A942-3F13-221C134A3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82CFAB39-AC11-EDE7-8E92-62A11E3235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03F9E93F-534A-D027-E1E8-1527122E77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4D236EAB-146F-2325-44C8-961340706543}"/>
              </a:ext>
            </a:extLst>
          </p:cNvPr>
          <p:cNvGrpSpPr/>
          <p:nvPr/>
        </p:nvGrpSpPr>
        <p:grpSpPr>
          <a:xfrm>
            <a:off x="5664900" y="3525991"/>
            <a:ext cx="172212" cy="668927"/>
            <a:chOff x="8211666" y="3118485"/>
            <a:chExt cx="208434" cy="809625"/>
          </a:xfrm>
        </p:grpSpPr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0B1353A0-1D8F-B291-55B9-AC12E4AEEC1B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D08A912A-4897-7942-8DDE-498583D996A9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126DCACF-48E8-1250-673D-C21C525FF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DEFC5A15-8D1F-09E6-090D-A662791E8C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99DC2875-077A-0A72-0FC6-6CF5EDF3F0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64B4808B-864F-9201-6EC3-BF14DEE892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8BB7BB03-10E5-AF16-BC96-8E6DB9788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6F81E235-5968-02EA-9F99-F045AE4267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318B4AD6-DCFA-5D42-DDDF-129E71AE18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E8BE8D5F-AFF2-C8F8-A53D-898B184854B8}"/>
              </a:ext>
            </a:extLst>
          </p:cNvPr>
          <p:cNvGrpSpPr/>
          <p:nvPr/>
        </p:nvGrpSpPr>
        <p:grpSpPr>
          <a:xfrm>
            <a:off x="6595569" y="3517847"/>
            <a:ext cx="172212" cy="668927"/>
            <a:chOff x="8211666" y="3118485"/>
            <a:chExt cx="208434" cy="809625"/>
          </a:xfrm>
        </p:grpSpPr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F5492DF7-6899-CC26-A948-2A76D17273D4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8A73F6DB-C7E2-F68D-E468-CB92D019DA05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99A5FD3A-45EC-36BB-76D0-D26836BC3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6AEC28EB-F47A-9510-1725-D8210E1134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D64771A1-6042-D227-77BA-31F507EE2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Connector 1101">
              <a:extLst>
                <a:ext uri="{FF2B5EF4-FFF2-40B4-BE49-F238E27FC236}">
                  <a16:creationId xmlns:a16="http://schemas.microsoft.com/office/drawing/2014/main" id="{9C7B5BAA-5EBE-78B5-A02A-0151441C9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E687A787-2276-A634-C240-DA98617779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25EC6E94-917F-303B-0441-7A62C390D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DF953043-F803-8075-2A9C-C0EB5AF4C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1F10DCB7-54AB-DFA6-88CE-199CEA5A2BB6}"/>
              </a:ext>
            </a:extLst>
          </p:cNvPr>
          <p:cNvGrpSpPr/>
          <p:nvPr/>
        </p:nvGrpSpPr>
        <p:grpSpPr>
          <a:xfrm rot="5400000">
            <a:off x="5185319" y="2111115"/>
            <a:ext cx="172212" cy="668927"/>
            <a:chOff x="8211666" y="3118485"/>
            <a:chExt cx="208434" cy="809625"/>
          </a:xfrm>
        </p:grpSpPr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DE12A7B4-820C-79BE-E301-799E7EA1A521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95B2C284-F7A7-FEF1-5236-F7A3AEE4A92F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Straight Connector 1108">
              <a:extLst>
                <a:ext uri="{FF2B5EF4-FFF2-40B4-BE49-F238E27FC236}">
                  <a16:creationId xmlns:a16="http://schemas.microsoft.com/office/drawing/2014/main" id="{05579514-9996-7E61-A9F8-CA441F0C21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Straight Connector 1109">
              <a:extLst>
                <a:ext uri="{FF2B5EF4-FFF2-40B4-BE49-F238E27FC236}">
                  <a16:creationId xmlns:a16="http://schemas.microsoft.com/office/drawing/2014/main" id="{9E10CAF7-CFBD-D77A-306C-A4409300BA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Connector 1110">
              <a:extLst>
                <a:ext uri="{FF2B5EF4-FFF2-40B4-BE49-F238E27FC236}">
                  <a16:creationId xmlns:a16="http://schemas.microsoft.com/office/drawing/2014/main" id="{C2D70DCD-13D3-DB15-EAB3-EB0045DCA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Connector 1111">
              <a:extLst>
                <a:ext uri="{FF2B5EF4-FFF2-40B4-BE49-F238E27FC236}">
                  <a16:creationId xmlns:a16="http://schemas.microsoft.com/office/drawing/2014/main" id="{05565315-13A9-86AB-B621-13E251E96D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Connector 1112">
              <a:extLst>
                <a:ext uri="{FF2B5EF4-FFF2-40B4-BE49-F238E27FC236}">
                  <a16:creationId xmlns:a16="http://schemas.microsoft.com/office/drawing/2014/main" id="{A15C51BA-8D77-19FB-6911-3E7D705645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Straight Connector 1113">
              <a:extLst>
                <a:ext uri="{FF2B5EF4-FFF2-40B4-BE49-F238E27FC236}">
                  <a16:creationId xmlns:a16="http://schemas.microsoft.com/office/drawing/2014/main" id="{D2A104FA-E873-3540-C2FD-76CE25CCF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Connector 1114">
              <a:extLst>
                <a:ext uri="{FF2B5EF4-FFF2-40B4-BE49-F238E27FC236}">
                  <a16:creationId xmlns:a16="http://schemas.microsoft.com/office/drawing/2014/main" id="{28A9CAC8-B0C6-9145-927F-8076739F6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EA0D50DF-B022-0675-EFD2-3941524EEAF6}"/>
              </a:ext>
            </a:extLst>
          </p:cNvPr>
          <p:cNvGrpSpPr/>
          <p:nvPr/>
        </p:nvGrpSpPr>
        <p:grpSpPr>
          <a:xfrm rot="5400000">
            <a:off x="6132187" y="2111116"/>
            <a:ext cx="172212" cy="668927"/>
            <a:chOff x="8211666" y="3118485"/>
            <a:chExt cx="208434" cy="809625"/>
          </a:xfrm>
        </p:grpSpPr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D71FF6AE-3F93-374A-BD8F-7A6C7CBB24BA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F0DA26AA-3FE9-0BFF-01E1-F8064B0116D4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94A7EBCD-B613-4155-1C9D-C2E3C2A300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2D0240CD-64BC-EECE-8B34-7C4E4F21F5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570B2DF8-728D-4883-F7FE-9DC7E6ED6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647EFFAF-0C35-EE00-524D-8305CC839A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5E29D639-4FAD-31B2-16D4-240A255282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DD5FF96E-6F28-AA86-52A6-D2471FB2B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16573D60-2D52-8A5E-8927-3F4317E9B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6" name="Group 1125">
            <a:extLst>
              <a:ext uri="{FF2B5EF4-FFF2-40B4-BE49-F238E27FC236}">
                <a16:creationId xmlns:a16="http://schemas.microsoft.com/office/drawing/2014/main" id="{9240565E-AD5C-67BC-8171-F5CF06958499}"/>
              </a:ext>
            </a:extLst>
          </p:cNvPr>
          <p:cNvGrpSpPr/>
          <p:nvPr/>
        </p:nvGrpSpPr>
        <p:grpSpPr>
          <a:xfrm rot="5400000">
            <a:off x="5171571" y="3086043"/>
            <a:ext cx="172212" cy="668927"/>
            <a:chOff x="8211666" y="3118485"/>
            <a:chExt cx="208434" cy="809625"/>
          </a:xfrm>
        </p:grpSpPr>
        <p:cxnSp>
          <p:nvCxnSpPr>
            <p:cNvPr id="1127" name="Straight Connector 1126">
              <a:extLst>
                <a:ext uri="{FF2B5EF4-FFF2-40B4-BE49-F238E27FC236}">
                  <a16:creationId xmlns:a16="http://schemas.microsoft.com/office/drawing/2014/main" id="{9D9B7A20-E613-3250-0815-A8C379CB861E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" name="Straight Connector 1127">
              <a:extLst>
                <a:ext uri="{FF2B5EF4-FFF2-40B4-BE49-F238E27FC236}">
                  <a16:creationId xmlns:a16="http://schemas.microsoft.com/office/drawing/2014/main" id="{7243D55E-A0F4-7BFF-0F8D-7F26D8A5A202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Straight Connector 1128">
              <a:extLst>
                <a:ext uri="{FF2B5EF4-FFF2-40B4-BE49-F238E27FC236}">
                  <a16:creationId xmlns:a16="http://schemas.microsoft.com/office/drawing/2014/main" id="{8A730970-A9A0-7571-C4DA-408DCE001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Straight Connector 1129">
              <a:extLst>
                <a:ext uri="{FF2B5EF4-FFF2-40B4-BE49-F238E27FC236}">
                  <a16:creationId xmlns:a16="http://schemas.microsoft.com/office/drawing/2014/main" id="{7E4C323D-D384-ABE9-232E-BD88D5008F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Straight Connector 1130">
              <a:extLst>
                <a:ext uri="{FF2B5EF4-FFF2-40B4-BE49-F238E27FC236}">
                  <a16:creationId xmlns:a16="http://schemas.microsoft.com/office/drawing/2014/main" id="{85AAE058-83CE-4C7B-3DE1-01587C14E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94442762-FFB4-6020-A115-E50AD019B0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567691EC-296A-51A7-111A-1B601FD4AC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85A993C6-D6C0-7F8F-9197-01B9CD6356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Straight Connector 1134">
              <a:extLst>
                <a:ext uri="{FF2B5EF4-FFF2-40B4-BE49-F238E27FC236}">
                  <a16:creationId xmlns:a16="http://schemas.microsoft.com/office/drawing/2014/main" id="{302F4486-8090-BE4A-D52A-64D730AA1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049A30C6-4D3B-DCB1-AF59-55B5CA63AA01}"/>
              </a:ext>
            </a:extLst>
          </p:cNvPr>
          <p:cNvGrpSpPr/>
          <p:nvPr/>
        </p:nvGrpSpPr>
        <p:grpSpPr>
          <a:xfrm rot="5400000">
            <a:off x="6118439" y="3086044"/>
            <a:ext cx="172212" cy="668927"/>
            <a:chOff x="8211666" y="3118485"/>
            <a:chExt cx="208434" cy="809625"/>
          </a:xfrm>
        </p:grpSpPr>
        <p:cxnSp>
          <p:nvCxnSpPr>
            <p:cNvPr id="1137" name="Straight Connector 1136">
              <a:extLst>
                <a:ext uri="{FF2B5EF4-FFF2-40B4-BE49-F238E27FC236}">
                  <a16:creationId xmlns:a16="http://schemas.microsoft.com/office/drawing/2014/main" id="{C42EBDF7-EA4C-F74F-8BFD-C1938500F234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87DE8A4C-C884-E9B9-F2B3-E61FEE13A18C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FB0A579E-6DA8-87C6-543F-DEFDB23D8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F4FB203A-5593-35DA-9553-99F13CF203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88BF56D5-9344-F24B-EC31-322E45FB10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Connector 1141">
              <a:extLst>
                <a:ext uri="{FF2B5EF4-FFF2-40B4-BE49-F238E27FC236}">
                  <a16:creationId xmlns:a16="http://schemas.microsoft.com/office/drawing/2014/main" id="{A81D1599-7E7A-B1EE-03BD-9213178E7E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Connector 1142">
              <a:extLst>
                <a:ext uri="{FF2B5EF4-FFF2-40B4-BE49-F238E27FC236}">
                  <a16:creationId xmlns:a16="http://schemas.microsoft.com/office/drawing/2014/main" id="{C345CF1D-FCD0-36F5-48A0-17A515E691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901C49E6-EC46-B416-6043-82C5EF1D2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27B20932-C4F1-E2DD-DFF4-26C528D62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1BB04FF0-5514-5038-6783-84544F2407BE}"/>
              </a:ext>
            </a:extLst>
          </p:cNvPr>
          <p:cNvGrpSpPr/>
          <p:nvPr/>
        </p:nvGrpSpPr>
        <p:grpSpPr>
          <a:xfrm rot="5400000">
            <a:off x="5161355" y="4043467"/>
            <a:ext cx="172212" cy="668927"/>
            <a:chOff x="8211666" y="3118485"/>
            <a:chExt cx="208434" cy="809625"/>
          </a:xfrm>
        </p:grpSpPr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349B1686-7021-B77C-8A2F-02C8E61C485C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CB876F3D-A9FB-FFB6-AA7C-E8E1416D4831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A8D2EFFB-7BA4-F73D-7F30-8D48C449F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74A3AF23-61C7-979D-0682-AF9C32660C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815B674A-11A7-E6B2-BD55-9458A65A8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85F1279C-C547-A9E7-A360-A0232C5686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5BCC9FF5-6B44-7744-1460-BDE2C47775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88921D72-6785-AAE9-7D80-30AA46E00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63BD7667-5B19-7A56-1C0A-5E53EF516E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FCCD8EBB-417F-98D2-03E0-3ED1FDF4E484}"/>
              </a:ext>
            </a:extLst>
          </p:cNvPr>
          <p:cNvGrpSpPr/>
          <p:nvPr/>
        </p:nvGrpSpPr>
        <p:grpSpPr>
          <a:xfrm rot="5400000">
            <a:off x="6108223" y="4043468"/>
            <a:ext cx="172212" cy="668927"/>
            <a:chOff x="8211666" y="3118485"/>
            <a:chExt cx="208434" cy="809625"/>
          </a:xfrm>
        </p:grpSpPr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2D225F2F-824B-673D-6C30-9613E08B3D20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118485"/>
              <a:ext cx="0" cy="10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Straight Connector 1157">
              <a:extLst>
                <a:ext uri="{FF2B5EF4-FFF2-40B4-BE49-F238E27FC236}">
                  <a16:creationId xmlns:a16="http://schemas.microsoft.com/office/drawing/2014/main" id="{FDE5F832-4FA9-ED9D-2797-EE5A681F91C3}"/>
                </a:ext>
              </a:extLst>
            </p:cNvPr>
            <p:cNvCxnSpPr>
              <a:cxnSpLocks/>
            </p:cNvCxnSpPr>
            <p:nvPr/>
          </p:nvCxnSpPr>
          <p:spPr>
            <a:xfrm>
              <a:off x="8300801" y="3229066"/>
              <a:ext cx="119299" cy="665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Connector 1158">
              <a:extLst>
                <a:ext uri="{FF2B5EF4-FFF2-40B4-BE49-F238E27FC236}">
                  <a16:creationId xmlns:a16="http://schemas.microsoft.com/office/drawing/2014/main" id="{5F993372-F5D2-CBFB-65A7-C7CD1AD1A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1505" y="3295650"/>
              <a:ext cx="188595" cy="945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68D6D16A-8635-B156-CBF5-C96D938719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1505" y="3390667"/>
              <a:ext cx="168756" cy="89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Straight Connector 1160">
              <a:extLst>
                <a:ext uri="{FF2B5EF4-FFF2-40B4-BE49-F238E27FC236}">
                  <a16:creationId xmlns:a16="http://schemas.microsoft.com/office/drawing/2014/main" id="{E0918FAC-EACA-91EA-FBED-8048EF1DE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666" y="3479707"/>
              <a:ext cx="188595" cy="95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Straight Connector 1161">
              <a:extLst>
                <a:ext uri="{FF2B5EF4-FFF2-40B4-BE49-F238E27FC236}">
                  <a16:creationId xmlns:a16="http://schemas.microsoft.com/office/drawing/2014/main" id="{C12DEFFD-93A1-49D4-B42D-F2BE4A941E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574724"/>
              <a:ext cx="194310" cy="7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6C17C217-C576-9105-6E48-883729D4AE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1666" y="3770996"/>
              <a:ext cx="104217" cy="37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DDA192E8-F02A-0CE3-625C-2B14E107C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821" y="3810346"/>
              <a:ext cx="1347" cy="1177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EB4BE847-7E29-B772-8BDC-5181411BF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976" y="3654295"/>
              <a:ext cx="187285" cy="11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7" name="Straight Connector 1166">
            <a:extLst>
              <a:ext uri="{FF2B5EF4-FFF2-40B4-BE49-F238E27FC236}">
                <a16:creationId xmlns:a16="http://schemas.microsoft.com/office/drawing/2014/main" id="{57380E06-9FAE-DF56-C73C-AE7D1595FFF9}"/>
              </a:ext>
            </a:extLst>
          </p:cNvPr>
          <p:cNvCxnSpPr>
            <a:cxnSpLocks/>
          </p:cNvCxnSpPr>
          <p:nvPr/>
        </p:nvCxnSpPr>
        <p:spPr>
          <a:xfrm flipV="1">
            <a:off x="4356065" y="2022984"/>
            <a:ext cx="336579" cy="3795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Straight Connector 1168">
            <a:extLst>
              <a:ext uri="{FF2B5EF4-FFF2-40B4-BE49-F238E27FC236}">
                <a16:creationId xmlns:a16="http://schemas.microsoft.com/office/drawing/2014/main" id="{54E3927E-EB9D-F7EF-925B-973B3A2C5C43}"/>
              </a:ext>
            </a:extLst>
          </p:cNvPr>
          <p:cNvCxnSpPr>
            <a:cxnSpLocks/>
          </p:cNvCxnSpPr>
          <p:nvPr/>
        </p:nvCxnSpPr>
        <p:spPr>
          <a:xfrm flipV="1">
            <a:off x="6872674" y="4501722"/>
            <a:ext cx="123251" cy="138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Straight Connector 1169">
            <a:extLst>
              <a:ext uri="{FF2B5EF4-FFF2-40B4-BE49-F238E27FC236}">
                <a16:creationId xmlns:a16="http://schemas.microsoft.com/office/drawing/2014/main" id="{544FE7ED-262C-DBAF-5BC6-FA99E5130794}"/>
              </a:ext>
            </a:extLst>
          </p:cNvPr>
          <p:cNvCxnSpPr>
            <a:cxnSpLocks/>
          </p:cNvCxnSpPr>
          <p:nvPr/>
        </p:nvCxnSpPr>
        <p:spPr>
          <a:xfrm>
            <a:off x="6871082" y="4640705"/>
            <a:ext cx="1758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Straight Connector 1174">
            <a:extLst>
              <a:ext uri="{FF2B5EF4-FFF2-40B4-BE49-F238E27FC236}">
                <a16:creationId xmlns:a16="http://schemas.microsoft.com/office/drawing/2014/main" id="{3BC630BF-B855-BA92-95A3-00AEE3FC7F58}"/>
              </a:ext>
            </a:extLst>
          </p:cNvPr>
          <p:cNvCxnSpPr>
            <a:cxnSpLocks/>
          </p:cNvCxnSpPr>
          <p:nvPr/>
        </p:nvCxnSpPr>
        <p:spPr>
          <a:xfrm>
            <a:off x="6998653" y="4476485"/>
            <a:ext cx="48323" cy="164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Straight Connector 1177">
            <a:extLst>
              <a:ext uri="{FF2B5EF4-FFF2-40B4-BE49-F238E27FC236}">
                <a16:creationId xmlns:a16="http://schemas.microsoft.com/office/drawing/2014/main" id="{6498E3BC-18D9-797C-3332-3007F6DE60A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45261" y="2207300"/>
            <a:ext cx="153452" cy="156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Connector 1180">
            <a:extLst>
              <a:ext uri="{FF2B5EF4-FFF2-40B4-BE49-F238E27FC236}">
                <a16:creationId xmlns:a16="http://schemas.microsoft.com/office/drawing/2014/main" id="{4D893DA1-F869-3920-BCBD-2C21D2222C62}"/>
              </a:ext>
            </a:extLst>
          </p:cNvPr>
          <p:cNvCxnSpPr>
            <a:cxnSpLocks/>
          </p:cNvCxnSpPr>
          <p:nvPr/>
        </p:nvCxnSpPr>
        <p:spPr>
          <a:xfrm>
            <a:off x="6771538" y="4423581"/>
            <a:ext cx="173959" cy="135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3" name="TextBox 1182">
            <a:extLst>
              <a:ext uri="{FF2B5EF4-FFF2-40B4-BE49-F238E27FC236}">
                <a16:creationId xmlns:a16="http://schemas.microsoft.com/office/drawing/2014/main" id="{DD54E4B3-5192-E9F9-CFDA-5C0D5AFDE51C}"/>
              </a:ext>
            </a:extLst>
          </p:cNvPr>
          <p:cNvSpPr txBox="1"/>
          <p:nvPr/>
        </p:nvSpPr>
        <p:spPr>
          <a:xfrm>
            <a:off x="3827710" y="1851177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3.3V</a:t>
            </a:r>
          </a:p>
        </p:txBody>
      </p:sp>
      <p:sp>
        <p:nvSpPr>
          <p:cNvPr id="1184" name="TextBox 1183">
            <a:extLst>
              <a:ext uri="{FF2B5EF4-FFF2-40B4-BE49-F238E27FC236}">
                <a16:creationId xmlns:a16="http://schemas.microsoft.com/office/drawing/2014/main" id="{96947CD8-7969-9D3E-3423-A922B0F8D1E2}"/>
              </a:ext>
            </a:extLst>
          </p:cNvPr>
          <p:cNvSpPr txBox="1"/>
          <p:nvPr/>
        </p:nvSpPr>
        <p:spPr>
          <a:xfrm>
            <a:off x="6718497" y="4697578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GND</a:t>
            </a:r>
          </a:p>
        </p:txBody>
      </p:sp>
      <p:sp>
        <p:nvSpPr>
          <p:cNvPr id="1185" name="TextBox 1184">
            <a:extLst>
              <a:ext uri="{FF2B5EF4-FFF2-40B4-BE49-F238E27FC236}">
                <a16:creationId xmlns:a16="http://schemas.microsoft.com/office/drawing/2014/main" id="{FA926C09-CE24-7201-15BE-63F7349C82E5}"/>
              </a:ext>
            </a:extLst>
          </p:cNvPr>
          <p:cNvSpPr txBox="1"/>
          <p:nvPr/>
        </p:nvSpPr>
        <p:spPr>
          <a:xfrm>
            <a:off x="5859865" y="1956302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186" name="TextBox 1185">
            <a:extLst>
              <a:ext uri="{FF2B5EF4-FFF2-40B4-BE49-F238E27FC236}">
                <a16:creationId xmlns:a16="http://schemas.microsoft.com/office/drawing/2014/main" id="{16AE9D7A-E316-E589-22A1-F582C900D50E}"/>
              </a:ext>
            </a:extLst>
          </p:cNvPr>
          <p:cNvSpPr txBox="1"/>
          <p:nvPr/>
        </p:nvSpPr>
        <p:spPr>
          <a:xfrm>
            <a:off x="4950546" y="1980036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187" name="TextBox 1186">
            <a:extLst>
              <a:ext uri="{FF2B5EF4-FFF2-40B4-BE49-F238E27FC236}">
                <a16:creationId xmlns:a16="http://schemas.microsoft.com/office/drawing/2014/main" id="{928B5C4D-FE4A-9840-C960-C28FFA6AD43B}"/>
              </a:ext>
            </a:extLst>
          </p:cNvPr>
          <p:cNvSpPr txBox="1"/>
          <p:nvPr/>
        </p:nvSpPr>
        <p:spPr>
          <a:xfrm>
            <a:off x="5812561" y="2943733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11982156-1889-A390-11F9-C7A9ADFC7336}"/>
              </a:ext>
            </a:extLst>
          </p:cNvPr>
          <p:cNvSpPr txBox="1"/>
          <p:nvPr/>
        </p:nvSpPr>
        <p:spPr>
          <a:xfrm>
            <a:off x="4903242" y="2967467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189" name="TextBox 1188">
            <a:extLst>
              <a:ext uri="{FF2B5EF4-FFF2-40B4-BE49-F238E27FC236}">
                <a16:creationId xmlns:a16="http://schemas.microsoft.com/office/drawing/2014/main" id="{F3C03394-5F0F-D68E-B0BE-7F34D2FFF1E2}"/>
              </a:ext>
            </a:extLst>
          </p:cNvPr>
          <p:cNvSpPr txBox="1"/>
          <p:nvPr/>
        </p:nvSpPr>
        <p:spPr>
          <a:xfrm>
            <a:off x="5772549" y="3874838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190" name="TextBox 1189">
            <a:extLst>
              <a:ext uri="{FF2B5EF4-FFF2-40B4-BE49-F238E27FC236}">
                <a16:creationId xmlns:a16="http://schemas.microsoft.com/office/drawing/2014/main" id="{5F884298-14A3-2D7D-5176-69F38DBA31A7}"/>
              </a:ext>
            </a:extLst>
          </p:cNvPr>
          <p:cNvSpPr txBox="1"/>
          <p:nvPr/>
        </p:nvSpPr>
        <p:spPr>
          <a:xfrm>
            <a:off x="4863230" y="3898572"/>
            <a:ext cx="83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50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191" name="TextBox 1190">
            <a:extLst>
              <a:ext uri="{FF2B5EF4-FFF2-40B4-BE49-F238E27FC236}">
                <a16:creationId xmlns:a16="http://schemas.microsoft.com/office/drawing/2014/main" id="{E5E5C404-C8E2-A74B-FF56-C82C19D63102}"/>
              </a:ext>
            </a:extLst>
          </p:cNvPr>
          <p:cNvSpPr txBox="1"/>
          <p:nvPr/>
        </p:nvSpPr>
        <p:spPr>
          <a:xfrm>
            <a:off x="3781679" y="2706153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192" name="TextBox 1191">
            <a:extLst>
              <a:ext uri="{FF2B5EF4-FFF2-40B4-BE49-F238E27FC236}">
                <a16:creationId xmlns:a16="http://schemas.microsoft.com/office/drawing/2014/main" id="{78CB52B7-62FC-F242-BBE6-6178565C09EE}"/>
              </a:ext>
            </a:extLst>
          </p:cNvPr>
          <p:cNvSpPr txBox="1"/>
          <p:nvPr/>
        </p:nvSpPr>
        <p:spPr>
          <a:xfrm>
            <a:off x="3756614" y="3717917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193" name="TextBox 1192">
            <a:extLst>
              <a:ext uri="{FF2B5EF4-FFF2-40B4-BE49-F238E27FC236}">
                <a16:creationId xmlns:a16="http://schemas.microsoft.com/office/drawing/2014/main" id="{2C1E0AC8-8417-F07F-1028-3486E2942C69}"/>
              </a:ext>
            </a:extLst>
          </p:cNvPr>
          <p:cNvSpPr txBox="1"/>
          <p:nvPr/>
        </p:nvSpPr>
        <p:spPr>
          <a:xfrm>
            <a:off x="6814478" y="2716784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sp>
        <p:nvSpPr>
          <p:cNvPr id="1194" name="TextBox 1193">
            <a:extLst>
              <a:ext uri="{FF2B5EF4-FFF2-40B4-BE49-F238E27FC236}">
                <a16:creationId xmlns:a16="http://schemas.microsoft.com/office/drawing/2014/main" id="{050F7081-B1CB-C8ED-3286-2011339835C0}"/>
              </a:ext>
            </a:extLst>
          </p:cNvPr>
          <p:cNvSpPr txBox="1"/>
          <p:nvPr/>
        </p:nvSpPr>
        <p:spPr>
          <a:xfrm>
            <a:off x="6810985" y="3694745"/>
            <a:ext cx="95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 panose="020B0503020203020204" pitchFamily="34" charset="0"/>
              </a:rPr>
              <a:t>100 </a:t>
            </a:r>
            <a:r>
              <a:rPr lang="el-GR" sz="2000" dirty="0">
                <a:latin typeface="PT Sans" panose="020B0503020203020204" pitchFamily="34" charset="0"/>
              </a:rPr>
              <a:t>Ω</a:t>
            </a:r>
            <a:endParaRPr lang="en-US" sz="2000" dirty="0">
              <a:latin typeface="PT Sans" panose="020B0503020203020204" pitchFamily="34" charset="0"/>
            </a:endParaRPr>
          </a:p>
        </p:txBody>
      </p:sp>
      <p:pic>
        <p:nvPicPr>
          <p:cNvPr id="1196" name="Picture 119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F6C11D4F-97DF-EAFD-75E4-2809B804D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98691" y="2331879"/>
            <a:ext cx="2999952" cy="2248798"/>
          </a:xfrm>
          <a:prstGeom prst="rect">
            <a:avLst/>
          </a:prstGeom>
        </p:spPr>
      </p:pic>
      <p:sp>
        <p:nvSpPr>
          <p:cNvPr id="1197" name="TextBox 1196">
            <a:extLst>
              <a:ext uri="{FF2B5EF4-FFF2-40B4-BE49-F238E27FC236}">
                <a16:creationId xmlns:a16="http://schemas.microsoft.com/office/drawing/2014/main" id="{D511BAEE-4F34-2138-EB8F-3E2368C51A65}"/>
              </a:ext>
            </a:extLst>
          </p:cNvPr>
          <p:cNvSpPr txBox="1"/>
          <p:nvPr/>
        </p:nvSpPr>
        <p:spPr>
          <a:xfrm>
            <a:off x="7583111" y="1248416"/>
            <a:ext cx="243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Connect to Arduino for processing</a:t>
            </a:r>
          </a:p>
        </p:txBody>
      </p:sp>
      <p:sp>
        <p:nvSpPr>
          <p:cNvPr id="1198" name="TextBox 1197">
            <a:extLst>
              <a:ext uri="{FF2B5EF4-FFF2-40B4-BE49-F238E27FC236}">
                <a16:creationId xmlns:a16="http://schemas.microsoft.com/office/drawing/2014/main" id="{97F7D50D-C8AA-28B6-5C32-17859A7DF554}"/>
              </a:ext>
            </a:extLst>
          </p:cNvPr>
          <p:cNvSpPr txBox="1"/>
          <p:nvPr/>
        </p:nvSpPr>
        <p:spPr>
          <a:xfrm>
            <a:off x="9652782" y="2914808"/>
            <a:ext cx="2431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PT Sans" panose="020B0503020203020204" pitchFamily="34" charset="0"/>
              </a:rPr>
              <a:t>Get location from the voltage measurement</a:t>
            </a:r>
          </a:p>
        </p:txBody>
      </p:sp>
    </p:spTree>
    <p:extLst>
      <p:ext uri="{BB962C8B-B14F-4D97-AF65-F5344CB8AC3E}">
        <p14:creationId xmlns:p14="http://schemas.microsoft.com/office/powerpoint/2010/main" val="558991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A87C-B68E-4272-B929-8E02A732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7AE5D-4658-A6D2-C12E-EE965AA61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8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14" name="Picture 13" descr="A diagram of a circuit&#10;&#10;Description automatically generated">
            <a:extLst>
              <a:ext uri="{FF2B5EF4-FFF2-40B4-BE49-F238E27FC236}">
                <a16:creationId xmlns:a16="http://schemas.microsoft.com/office/drawing/2014/main" id="{D9E00B39-6267-A32F-8C99-33EB8B236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04" y="965517"/>
            <a:ext cx="1682112" cy="5709920"/>
          </a:xfrm>
          <a:prstGeom prst="rect">
            <a:avLst/>
          </a:prstGeom>
        </p:spPr>
      </p:pic>
      <p:pic>
        <p:nvPicPr>
          <p:cNvPr id="16" name="Picture 15" descr="Diagram of a pressure gauge&#10;&#10;Description automatically generated">
            <a:extLst>
              <a:ext uri="{FF2B5EF4-FFF2-40B4-BE49-F238E27FC236}">
                <a16:creationId xmlns:a16="http://schemas.microsoft.com/office/drawing/2014/main" id="{A6704354-9A62-CFFF-A95C-E05F5D508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2" y="3429000"/>
            <a:ext cx="8221222" cy="2553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177F29-D233-94C9-E8EA-471EE14B4FE9}"/>
              </a:ext>
            </a:extLst>
          </p:cNvPr>
          <p:cNvSpPr txBox="1"/>
          <p:nvPr/>
        </p:nvSpPr>
        <p:spPr>
          <a:xfrm>
            <a:off x="319602" y="834132"/>
            <a:ext cx="78896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T Sans" panose="020B0503020203020204" pitchFamily="34" charset="0"/>
              </a:rPr>
              <a:t>Voltage is the pressure from an electrical circuit's power source that pushes charged electrons (current) through a conducting loop, enabling them to do work such as illuminating a light. In brief, </a:t>
            </a:r>
            <a:r>
              <a:rPr lang="en-US" sz="2000" b="1" dirty="0">
                <a:latin typeface="PT Sans" panose="020B0503020203020204" pitchFamily="34" charset="0"/>
              </a:rPr>
              <a:t>voltage = pressure, and it is measured in volts (V)</a:t>
            </a:r>
            <a:r>
              <a:rPr lang="en-US" sz="2000" dirty="0">
                <a:latin typeface="PT Sans" panose="020B0503020203020204" pitchFamily="34" charset="0"/>
              </a:rPr>
              <a:t>. The term recognizes Italian physicist Alessandro Volta (1745-1827), inventor of the voltaic pile—the forerunner of today's household battery. In electricity's early days, voltage was known as electromotive force (emf).</a:t>
            </a:r>
          </a:p>
        </p:txBody>
      </p:sp>
    </p:spTree>
    <p:extLst>
      <p:ext uri="{BB962C8B-B14F-4D97-AF65-F5344CB8AC3E}">
        <p14:creationId xmlns:p14="http://schemas.microsoft.com/office/powerpoint/2010/main" val="71833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B333-B4BD-2105-45BC-429BCD7A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FCB20-FB10-384F-E79A-BE104A827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9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light switch&#10;&#10;Description automatically generated">
            <a:extLst>
              <a:ext uri="{FF2B5EF4-FFF2-40B4-BE49-F238E27FC236}">
                <a16:creationId xmlns:a16="http://schemas.microsoft.com/office/drawing/2014/main" id="{F857C0CB-9B90-920C-1D53-AEA3BB966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4278"/>
            <a:ext cx="8782516" cy="2753437"/>
          </a:xfrm>
          <a:prstGeom prst="rect">
            <a:avLst/>
          </a:prstGeom>
        </p:spPr>
      </p:pic>
      <p:pic>
        <p:nvPicPr>
          <p:cNvPr id="8" name="Picture 7" descr="Diagram of a diagram of an electrical current&#10;&#10;Description automatically generated">
            <a:extLst>
              <a:ext uri="{FF2B5EF4-FFF2-40B4-BE49-F238E27FC236}">
                <a16:creationId xmlns:a16="http://schemas.microsoft.com/office/drawing/2014/main" id="{48D0CBE0-8412-9A1B-4D71-FB4AD3908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1" y="3821992"/>
            <a:ext cx="5803633" cy="2805400"/>
          </a:xfrm>
          <a:prstGeom prst="rect">
            <a:avLst/>
          </a:prstGeom>
        </p:spPr>
      </p:pic>
      <p:pic>
        <p:nvPicPr>
          <p:cNvPr id="10" name="Picture 9" descr="Diagram of a diagram of a wire&#10;&#10;Description automatically generated">
            <a:extLst>
              <a:ext uri="{FF2B5EF4-FFF2-40B4-BE49-F238E27FC236}">
                <a16:creationId xmlns:a16="http://schemas.microsoft.com/office/drawing/2014/main" id="{A2EAFE34-28E9-CEE3-D44A-EB072BF9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230" y="3377771"/>
            <a:ext cx="5561369" cy="32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01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22652</TotalTime>
  <Words>736</Words>
  <Application>Microsoft Office PowerPoint</Application>
  <PresentationFormat>Widescreen</PresentationFormat>
  <Paragraphs>164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PT Sans</vt:lpstr>
      <vt:lpstr>Times New Roman</vt:lpstr>
      <vt:lpstr>Office Theme</vt:lpstr>
      <vt:lpstr>ECE 105: Introduction to Electrical Engineering</vt:lpstr>
      <vt:lpstr>Breaking down engineering systems</vt:lpstr>
      <vt:lpstr>Breakdown of hardware and software</vt:lpstr>
      <vt:lpstr>Equivalence to human body </vt:lpstr>
      <vt:lpstr>Oximeter system breakdown</vt:lpstr>
      <vt:lpstr>Resistive touchscreen system breakdown </vt:lpstr>
      <vt:lpstr>Resistive touchscreen system approach </vt:lpstr>
      <vt:lpstr>Voltage</vt:lpstr>
      <vt:lpstr>Voltage</vt:lpstr>
      <vt:lpstr>Flow of charge – current</vt:lpstr>
      <vt:lpstr>Increasing voltage / increasing water pressure</vt:lpstr>
      <vt:lpstr>Voltage difference</vt:lpstr>
      <vt:lpstr>Resistance</vt:lpstr>
      <vt:lpstr>Ohm’s law</vt:lpstr>
      <vt:lpstr>Ohm’s law</vt:lpstr>
      <vt:lpstr>Resistors</vt:lpstr>
      <vt:lpstr>Resistors</vt:lpstr>
      <vt:lpstr>Going back to the touchscreen </vt:lpstr>
      <vt:lpstr>Step 1/a: Breadboarding</vt:lpstr>
      <vt:lpstr>Step 1/b: Protoboards</vt:lpstr>
      <vt:lpstr>Protoboard soldering and connection</vt:lpstr>
      <vt:lpstr>What is happening here 🤔? </vt:lpstr>
      <vt:lpstr>Correct way to hold soldering iron</vt:lpstr>
      <vt:lpstr>Very old way of making printed circuit boards</vt:lpstr>
      <vt:lpstr>Use of PCB design tools such as eagle / kicad</vt:lpstr>
      <vt:lpstr>Yasser’s first electronics project (14 years ago )</vt:lpstr>
      <vt:lpstr>What’s remining now? </vt:lpstr>
      <vt:lpstr>Arduino</vt:lpstr>
      <vt:lpstr>Arduino Nano 33 BLE </vt:lpstr>
      <vt:lpstr>Arduino pinout </vt:lpstr>
      <vt:lpstr>Installing and running examples on Arduino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Yasser Khan</dc:creator>
  <cp:lastModifiedBy>Yasser Khan</cp:lastModifiedBy>
  <cp:revision>920</cp:revision>
  <cp:lastPrinted>2017-03-30T23:40:26Z</cp:lastPrinted>
  <dcterms:created xsi:type="dcterms:W3CDTF">2014-02-24T21:19:39Z</dcterms:created>
  <dcterms:modified xsi:type="dcterms:W3CDTF">2024-08-29T09:10:44Z</dcterms:modified>
</cp:coreProperties>
</file>